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m4a" ContentType="audi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2" r:id="rId27"/>
    <p:sldId id="283" r:id="rId28"/>
    <p:sldId id="284" r:id="rId29"/>
    <p:sldId id="285" r:id="rId30"/>
    <p:sldId id="286" r:id="rId31"/>
    <p:sldId id="287" r:id="rId32"/>
    <p:sldId id="288" r:id="rId33"/>
    <p:sldId id="289" r:id="rId34"/>
    <p:sldId id="290" r:id="rId35"/>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93" d="100"/>
          <a:sy n="93" d="100"/>
        </p:scale>
        <p:origin x="-96" y="-44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1143000" y="685800"/>
            <a:ext cx="4572000" cy="3429000"/>
          </a:xfrm>
          <a:prstGeom prst="rect">
            <a:avLst/>
          </a:prstGeom>
        </p:spPr>
        <p:txBody>
          <a:bodyPr/>
          <a:lstStyle/>
          <a:p>
            <a:endParaRPr/>
          </a:p>
        </p:txBody>
      </p:sp>
      <p:sp>
        <p:nvSpPr>
          <p:cNvPr id="98" name="Shape 9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935010061"/>
      </p:ext>
    </p:extLst>
  </p:cSld>
  <p:clrMap bg1="lt1" tx1="dk1" bg2="lt2" tx2="dk2" accent1="accent1" accent2="accent2" accent3="accent3" accent4="accent4" accent5="accent5" accent6="accent6" hlink="hlink" folHlink="folHlink"/>
  <p:notesStyle>
    <a:lvl1pPr defTabSz="457200" latinLnBrk="0">
      <a:defRPr sz="1200">
        <a:latin typeface="+mn-lt"/>
        <a:ea typeface="+mn-ea"/>
        <a:cs typeface="+mn-cs"/>
        <a:sym typeface="Calibri"/>
      </a:defRPr>
    </a:lvl1pPr>
    <a:lvl2pPr indent="228600" defTabSz="457200" latinLnBrk="0">
      <a:defRPr sz="1200">
        <a:latin typeface="+mn-lt"/>
        <a:ea typeface="+mn-ea"/>
        <a:cs typeface="+mn-cs"/>
        <a:sym typeface="Calibri"/>
      </a:defRPr>
    </a:lvl2pPr>
    <a:lvl3pPr indent="457200" defTabSz="457200" latinLnBrk="0">
      <a:defRPr sz="1200">
        <a:latin typeface="+mn-lt"/>
        <a:ea typeface="+mn-ea"/>
        <a:cs typeface="+mn-cs"/>
        <a:sym typeface="Calibri"/>
      </a:defRPr>
    </a:lvl3pPr>
    <a:lvl4pPr indent="685800" defTabSz="457200" latinLnBrk="0">
      <a:defRPr sz="1200">
        <a:latin typeface="+mn-lt"/>
        <a:ea typeface="+mn-ea"/>
        <a:cs typeface="+mn-cs"/>
        <a:sym typeface="Calibri"/>
      </a:defRPr>
    </a:lvl4pPr>
    <a:lvl5pPr indent="914400" defTabSz="457200" latinLnBrk="0">
      <a:defRPr sz="1200">
        <a:latin typeface="+mn-lt"/>
        <a:ea typeface="+mn-ea"/>
        <a:cs typeface="+mn-cs"/>
        <a:sym typeface="Calibri"/>
      </a:defRPr>
    </a:lvl5pPr>
    <a:lvl6pPr indent="1143000" defTabSz="457200" latinLnBrk="0">
      <a:defRPr sz="1200">
        <a:latin typeface="+mn-lt"/>
        <a:ea typeface="+mn-ea"/>
        <a:cs typeface="+mn-cs"/>
        <a:sym typeface="Calibri"/>
      </a:defRPr>
    </a:lvl6pPr>
    <a:lvl7pPr indent="1371600" defTabSz="457200" latinLnBrk="0">
      <a:defRPr sz="1200">
        <a:latin typeface="+mn-lt"/>
        <a:ea typeface="+mn-ea"/>
        <a:cs typeface="+mn-cs"/>
        <a:sym typeface="Calibri"/>
      </a:defRPr>
    </a:lvl7pPr>
    <a:lvl8pPr indent="1600200" defTabSz="457200" latinLnBrk="0">
      <a:defRPr sz="1200">
        <a:latin typeface="+mn-lt"/>
        <a:ea typeface="+mn-ea"/>
        <a:cs typeface="+mn-cs"/>
        <a:sym typeface="Calibri"/>
      </a:defRPr>
    </a:lvl8pPr>
    <a:lvl9pPr indent="1828800" defTabSz="4572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pic>
        <p:nvPicPr>
          <p:cNvPr id="13"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14"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15" name="标题文本"/>
          <p:cNvSpPr txBox="1">
            <a:spLocks noGrp="1"/>
          </p:cNvSpPr>
          <p:nvPr>
            <p:ph type="title"/>
          </p:nvPr>
        </p:nvSpPr>
        <p:spPr>
          <a:xfrm>
            <a:off x="685800" y="2130425"/>
            <a:ext cx="7772400" cy="1470025"/>
          </a:xfrm>
          <a:prstGeom prst="rect">
            <a:avLst/>
          </a:prstGeom>
        </p:spPr>
        <p:txBody>
          <a:bodyPr>
            <a:normAutofit/>
          </a:bodyPr>
          <a:lstStyle/>
          <a:p>
            <a:r>
              <a:t>标题文本</a:t>
            </a:r>
          </a:p>
        </p:txBody>
      </p:sp>
      <p:sp>
        <p:nvSpPr>
          <p:cNvPr id="16" name="正文级别 1…"/>
          <p:cNvSpPr txBox="1">
            <a:spLocks noGrp="1"/>
          </p:cNvSpPr>
          <p:nvPr>
            <p:ph type="body" sz="quarter" idx="1"/>
          </p:nvPr>
        </p:nvSpPr>
        <p:spPr>
          <a:xfrm>
            <a:off x="1371600" y="3886200"/>
            <a:ext cx="6400800" cy="1752600"/>
          </a:xfrm>
          <a:prstGeom prst="rect">
            <a:avLst/>
          </a:prstGeom>
        </p:spPr>
        <p:txBody>
          <a:bodyPr>
            <a:normAutofit/>
          </a:bodyPr>
          <a:lstStyle>
            <a:lvl1pPr marL="0" indent="0" algn="ctr">
              <a:buSzTx/>
              <a:buFontTx/>
              <a:buNone/>
              <a:defRPr>
                <a:solidFill>
                  <a:srgbClr val="888888"/>
                </a:solidFill>
              </a:defRPr>
            </a:lvl1pPr>
            <a:lvl2pPr algn="ctr">
              <a:buFontTx/>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1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24"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25"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26"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27" name="正文级别 1…"/>
          <p:cNvSpPr txBox="1">
            <a:spLocks noGrp="1"/>
          </p:cNvSpPr>
          <p:nvPr>
            <p:ph type="body" idx="1"/>
          </p:nvPr>
        </p:nvSpPr>
        <p:spPr>
          <a:xfrm>
            <a:off x="457200" y="1600200"/>
            <a:ext cx="8229600" cy="4525963"/>
          </a:xfrm>
          <a:prstGeom prst="rect">
            <a:avLst/>
          </a:prstGeom>
        </p:spPr>
        <p:txBody>
          <a:bodyPr>
            <a:normAutofit/>
          </a:bodyPr>
          <a:lstStyle>
            <a:lvl1pPr>
              <a:spcBef>
                <a:spcPts val="600"/>
              </a:spcBef>
              <a:buFontTx/>
              <a:buChar char="◇"/>
              <a:defRPr sz="2400">
                <a:solidFill>
                  <a:srgbClr val="46424D"/>
                </a:solidFill>
                <a:latin typeface="Arial"/>
                <a:ea typeface="Arial"/>
                <a:cs typeface="Arial"/>
                <a:sym typeface="Arial"/>
              </a:defRPr>
            </a:lvl1pPr>
            <a:lvl2pPr marL="800100" indent="-342900">
              <a:spcBef>
                <a:spcPts val="600"/>
              </a:spcBef>
              <a:buSzPct val="100000"/>
              <a:buFontTx/>
              <a:buChar char="▪"/>
              <a:defRPr sz="2400">
                <a:solidFill>
                  <a:srgbClr val="46424D"/>
                </a:solidFill>
                <a:latin typeface="Arial"/>
                <a:ea typeface="Arial"/>
                <a:cs typeface="Arial"/>
                <a:sym typeface="Arial"/>
              </a:defRPr>
            </a:lvl2pPr>
            <a:lvl3pPr>
              <a:spcBef>
                <a:spcPts val="600"/>
              </a:spcBef>
              <a:buFontTx/>
              <a:defRPr sz="2400">
                <a:solidFill>
                  <a:srgbClr val="46424D"/>
                </a:solidFill>
                <a:latin typeface="Arial"/>
                <a:ea typeface="Arial"/>
                <a:cs typeface="Arial"/>
                <a:sym typeface="Arial"/>
              </a:defRPr>
            </a:lvl3pPr>
            <a:lvl4pPr marL="1676400" indent="-304800">
              <a:spcBef>
                <a:spcPts val="600"/>
              </a:spcBef>
              <a:buFontTx/>
              <a:defRPr sz="2400">
                <a:solidFill>
                  <a:srgbClr val="46424D"/>
                </a:solidFill>
                <a:latin typeface="Arial"/>
                <a:ea typeface="Arial"/>
                <a:cs typeface="Arial"/>
                <a:sym typeface="Arial"/>
              </a:defRPr>
            </a:lvl4pPr>
            <a:lvl5pPr marL="2133600" indent="-304800">
              <a:spcBef>
                <a:spcPts val="600"/>
              </a:spcBef>
              <a:buFontTx/>
              <a:defRPr sz="2400">
                <a:solidFill>
                  <a:srgbClr val="46424D"/>
                </a:solidFill>
                <a:latin typeface="Arial"/>
                <a:ea typeface="Arial"/>
                <a:cs typeface="Arial"/>
                <a:sym typeface="Arial"/>
              </a:defRPr>
            </a:lvl5pPr>
          </a:lstStyle>
          <a:p>
            <a:r>
              <a:t>正文级别 1</a:t>
            </a:r>
          </a:p>
          <a:p>
            <a:pPr lvl="1"/>
            <a:r>
              <a:t>正文级别 2</a:t>
            </a:r>
          </a:p>
          <a:p>
            <a:pPr lvl="2"/>
            <a:r>
              <a:t>正文级别 3</a:t>
            </a:r>
          </a:p>
          <a:p>
            <a:pPr lvl="3"/>
            <a:r>
              <a:t>正文级别 4</a:t>
            </a:r>
          </a:p>
          <a:p>
            <a:pPr lvl="4"/>
            <a:r>
              <a:t>正文级别 5</a:t>
            </a:r>
          </a:p>
        </p:txBody>
      </p:sp>
      <p:sp>
        <p:nvSpPr>
          <p:cNvPr id="2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5" name="标题文本"/>
          <p:cNvSpPr txBox="1">
            <a:spLocks noGrp="1"/>
          </p:cNvSpPr>
          <p:nvPr>
            <p:ph type="title"/>
          </p:nvPr>
        </p:nvSpPr>
        <p:spPr>
          <a:xfrm>
            <a:off x="722312" y="4406900"/>
            <a:ext cx="7772401" cy="1362075"/>
          </a:xfrm>
          <a:prstGeom prst="rect">
            <a:avLst/>
          </a:prstGeom>
        </p:spPr>
        <p:txBody>
          <a:bodyPr anchor="t">
            <a:normAutofit/>
          </a:bodyPr>
          <a:lstStyle>
            <a:lvl1pPr>
              <a:defRPr sz="4000" cap="all"/>
            </a:lvl1pPr>
          </a:lstStyle>
          <a:p>
            <a:r>
              <a:t>标题文本</a:t>
            </a:r>
          </a:p>
        </p:txBody>
      </p:sp>
      <p:sp>
        <p:nvSpPr>
          <p:cNvPr id="36" name="正文级别 1…"/>
          <p:cNvSpPr txBox="1">
            <a:spLocks noGrp="1"/>
          </p:cNvSpPr>
          <p:nvPr>
            <p:ph type="body" sz="quarter" idx="1"/>
          </p:nvPr>
        </p:nvSpPr>
        <p:spPr>
          <a:xfrm>
            <a:off x="722312" y="2906713"/>
            <a:ext cx="7772401" cy="1500188"/>
          </a:xfrm>
          <a:prstGeom prst="rect">
            <a:avLst/>
          </a:prstGeom>
        </p:spPr>
        <p:txBody>
          <a:bodyPr anchor="b">
            <a:normAutofit/>
          </a:bodyPr>
          <a:lstStyle>
            <a:lvl1pPr marL="0" indent="0">
              <a:spcBef>
                <a:spcPts val="400"/>
              </a:spcBef>
              <a:buSzTx/>
              <a:buFontTx/>
              <a:buNone/>
              <a:defRPr sz="2000">
                <a:solidFill>
                  <a:srgbClr val="888888"/>
                </a:solidFill>
              </a:defRPr>
            </a:lvl1pPr>
            <a:lvl2pPr>
              <a:spcBef>
                <a:spcPts val="400"/>
              </a:spcBef>
              <a:buFontTx/>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3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4"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45" name="正文级别 1…"/>
          <p:cNvSpPr txBox="1">
            <a:spLocks noGrp="1"/>
          </p:cNvSpPr>
          <p:nvPr>
            <p:ph type="body" sz="half" idx="1"/>
          </p:nvPr>
        </p:nvSpPr>
        <p:spPr>
          <a:xfrm>
            <a:off x="457200" y="1600200"/>
            <a:ext cx="4038600" cy="4525963"/>
          </a:xfrm>
          <a:prstGeom prst="rect">
            <a:avLst/>
          </a:prstGeom>
        </p:spPr>
        <p:txBody>
          <a:bodyPr>
            <a:normAutofit/>
          </a:bodyPr>
          <a:lstStyle>
            <a:lvl1pPr>
              <a:spcBef>
                <a:spcPts val="600"/>
              </a:spcBef>
              <a:defRPr sz="2800"/>
            </a:lvl1pPr>
            <a:lvl2pPr>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正文级别 1</a:t>
            </a:r>
          </a:p>
          <a:p>
            <a:pPr lvl="1"/>
            <a:r>
              <a:t>正文级别 2</a:t>
            </a:r>
          </a:p>
          <a:p>
            <a:pPr lvl="2"/>
            <a:r>
              <a:t>正文级别 3</a:t>
            </a:r>
          </a:p>
          <a:p>
            <a:pPr lvl="3"/>
            <a:r>
              <a:t>正文级别 4</a:t>
            </a:r>
          </a:p>
          <a:p>
            <a:pPr lvl="4"/>
            <a:r>
              <a:t>正文级别 5</a:t>
            </a:r>
          </a:p>
        </p:txBody>
      </p:sp>
      <p:sp>
        <p:nvSpPr>
          <p:cNvPr id="4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3"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54" name="正文级别 1…"/>
          <p:cNvSpPr txBox="1">
            <a:spLocks noGrp="1"/>
          </p:cNvSpPr>
          <p:nvPr>
            <p:ph type="body" sz="quarter" idx="1"/>
          </p:nvPr>
        </p:nvSpPr>
        <p:spPr>
          <a:xfrm>
            <a:off x="457200" y="1535112"/>
            <a:ext cx="4040188" cy="639763"/>
          </a:xfrm>
          <a:prstGeom prst="rect">
            <a:avLst/>
          </a:prstGeom>
        </p:spPr>
        <p:txBody>
          <a:bodyPr anchor="b">
            <a:normAutofit/>
          </a:bodyPr>
          <a:lstStyle>
            <a:lvl1pPr marL="0" indent="0">
              <a:spcBef>
                <a:spcPts val="500"/>
              </a:spcBef>
              <a:buSzTx/>
              <a:buFontTx/>
              <a:buNone/>
              <a:defRPr sz="2400" b="1"/>
            </a:lvl1pPr>
            <a:lvl2pPr>
              <a:spcBef>
                <a:spcPts val="500"/>
              </a:spcBef>
              <a:buFontTx/>
              <a:defRPr sz="2400" b="1"/>
            </a:lvl2pPr>
            <a:lvl3pPr marL="0" indent="914400">
              <a:spcBef>
                <a:spcPts val="500"/>
              </a:spcBef>
              <a:buSzTx/>
              <a:buFontTx/>
              <a:buNone/>
              <a:defRPr sz="2400" b="1"/>
            </a:lvl3pPr>
            <a:lvl4pPr marL="0" indent="1371600">
              <a:spcBef>
                <a:spcPts val="500"/>
              </a:spcBef>
              <a:buSzTx/>
              <a:buFontTx/>
              <a:buNone/>
              <a:defRPr sz="2400" b="1"/>
            </a:lvl4pPr>
            <a:lvl5pPr marL="0" indent="1828800">
              <a:spcBef>
                <a:spcPts val="500"/>
              </a:spcBef>
              <a:buSzTx/>
              <a:buFontTx/>
              <a:buNone/>
              <a:defRPr sz="2400" b="1"/>
            </a:lvl5pPr>
          </a:lstStyle>
          <a:p>
            <a:r>
              <a:t>正文级别 1</a:t>
            </a:r>
          </a:p>
          <a:p>
            <a:pPr lvl="1"/>
            <a:r>
              <a:t>正文级别 2</a:t>
            </a:r>
          </a:p>
          <a:p>
            <a:pPr lvl="2"/>
            <a:r>
              <a:t>正文级别 3</a:t>
            </a:r>
          </a:p>
          <a:p>
            <a:pPr lvl="3"/>
            <a:r>
              <a:t>正文级别 4</a:t>
            </a:r>
          </a:p>
          <a:p>
            <a:pPr lvl="4"/>
            <a:r>
              <a:t>正文级别 5</a:t>
            </a:r>
          </a:p>
        </p:txBody>
      </p:sp>
      <p:sp>
        <p:nvSpPr>
          <p:cNvPr id="55" name="Text Placeholder 4"/>
          <p:cNvSpPr>
            <a:spLocks noGrp="1"/>
          </p:cNvSpPr>
          <p:nvPr>
            <p:ph type="body" sz="quarter" idx="13"/>
          </p:nvPr>
        </p:nvSpPr>
        <p:spPr>
          <a:xfrm>
            <a:off x="4645025" y="1535112"/>
            <a:ext cx="4041775" cy="639763"/>
          </a:xfrm>
          <a:prstGeom prst="rect">
            <a:avLst/>
          </a:prstGeom>
        </p:spPr>
        <p:txBody>
          <a:bodyPr anchor="b">
            <a:normAutofit/>
          </a:bodyPr>
          <a:lstStyle/>
          <a:p>
            <a:pPr marL="0" indent="0">
              <a:spcBef>
                <a:spcPts val="500"/>
              </a:spcBef>
              <a:buSzTx/>
              <a:buFontTx/>
              <a:buNone/>
              <a:defRPr sz="2400" b="1"/>
            </a:pPr>
            <a:endParaRPr/>
          </a:p>
        </p:txBody>
      </p:sp>
      <p:sp>
        <p:nvSpPr>
          <p:cNvPr id="5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6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7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8" name="标题文本"/>
          <p:cNvSpPr txBox="1">
            <a:spLocks noGrp="1"/>
          </p:cNvSpPr>
          <p:nvPr>
            <p:ph type="title"/>
          </p:nvPr>
        </p:nvSpPr>
        <p:spPr>
          <a:xfrm>
            <a:off x="457200" y="273050"/>
            <a:ext cx="3008314" cy="1162050"/>
          </a:xfrm>
          <a:prstGeom prst="rect">
            <a:avLst/>
          </a:prstGeom>
        </p:spPr>
        <p:txBody>
          <a:bodyPr anchor="b">
            <a:normAutofit/>
          </a:bodyPr>
          <a:lstStyle>
            <a:lvl1pPr>
              <a:defRPr sz="2000"/>
            </a:lvl1pPr>
          </a:lstStyle>
          <a:p>
            <a:r>
              <a:t>标题文本</a:t>
            </a:r>
          </a:p>
        </p:txBody>
      </p:sp>
      <p:sp>
        <p:nvSpPr>
          <p:cNvPr id="79" name="正文级别 1…"/>
          <p:cNvSpPr txBox="1">
            <a:spLocks noGrp="1"/>
          </p:cNvSpPr>
          <p:nvPr>
            <p:ph type="body" idx="1"/>
          </p:nvPr>
        </p:nvSpPr>
        <p:spPr>
          <a:xfrm>
            <a:off x="3575050" y="273050"/>
            <a:ext cx="5111750" cy="5853113"/>
          </a:xfrm>
          <a:prstGeom prst="rect">
            <a:avLst/>
          </a:prstGeom>
        </p:spPr>
        <p:txBody>
          <a:bodyPr>
            <a:normAutofit/>
          </a:bodyPr>
          <a:lstStyle/>
          <a:p>
            <a:r>
              <a:t>正文级别 1</a:t>
            </a:r>
          </a:p>
          <a:p>
            <a:pPr lvl="1"/>
            <a:r>
              <a:t>正文级别 2</a:t>
            </a:r>
          </a:p>
          <a:p>
            <a:pPr lvl="2"/>
            <a:r>
              <a:t>正文级别 3</a:t>
            </a:r>
          </a:p>
          <a:p>
            <a:pPr lvl="3"/>
            <a:r>
              <a:t>正文级别 4</a:t>
            </a:r>
          </a:p>
          <a:p>
            <a:pPr lvl="4"/>
            <a:r>
              <a:t>正文级别 5</a:t>
            </a:r>
          </a:p>
        </p:txBody>
      </p:sp>
      <p:sp>
        <p:nvSpPr>
          <p:cNvPr id="80" name="Text Placeholder 3"/>
          <p:cNvSpPr>
            <a:spLocks noGrp="1"/>
          </p:cNvSpPr>
          <p:nvPr>
            <p:ph type="body" sz="half" idx="13"/>
          </p:nvPr>
        </p:nvSpPr>
        <p:spPr>
          <a:xfrm>
            <a:off x="457199" y="1435100"/>
            <a:ext cx="3008315" cy="4691063"/>
          </a:xfrm>
          <a:prstGeom prst="rect">
            <a:avLst/>
          </a:prstGeom>
        </p:spPr>
        <p:txBody>
          <a:bodyPr>
            <a:normAutofit/>
          </a:bodyPr>
          <a:lstStyle/>
          <a:p>
            <a:pPr marL="0" indent="0">
              <a:spcBef>
                <a:spcPts val="300"/>
              </a:spcBef>
              <a:buSzTx/>
              <a:buFontTx/>
              <a:buNone/>
              <a:defRPr sz="1400"/>
            </a:pPr>
            <a:endParaRPr/>
          </a:p>
        </p:txBody>
      </p:sp>
      <p:sp>
        <p:nvSpPr>
          <p:cNvPr id="8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8" name="标题文本"/>
          <p:cNvSpPr txBox="1">
            <a:spLocks noGrp="1"/>
          </p:cNvSpPr>
          <p:nvPr>
            <p:ph type="title"/>
          </p:nvPr>
        </p:nvSpPr>
        <p:spPr>
          <a:xfrm>
            <a:off x="1792288" y="4800600"/>
            <a:ext cx="5486401" cy="566738"/>
          </a:xfrm>
          <a:prstGeom prst="rect">
            <a:avLst/>
          </a:prstGeom>
        </p:spPr>
        <p:txBody>
          <a:bodyPr anchor="b">
            <a:normAutofit/>
          </a:bodyPr>
          <a:lstStyle>
            <a:lvl1pPr>
              <a:defRPr sz="2000"/>
            </a:lvl1pPr>
          </a:lstStyle>
          <a:p>
            <a:r>
              <a:t>标题文本</a:t>
            </a:r>
          </a:p>
        </p:txBody>
      </p:sp>
      <p:sp>
        <p:nvSpPr>
          <p:cNvPr id="89" name="Picture Placeholder 2"/>
          <p:cNvSpPr>
            <a:spLocks noGrp="1"/>
          </p:cNvSpPr>
          <p:nvPr>
            <p:ph type="pic" sz="half" idx="13"/>
          </p:nvPr>
        </p:nvSpPr>
        <p:spPr>
          <a:xfrm>
            <a:off x="1792288" y="612775"/>
            <a:ext cx="5486401" cy="4114800"/>
          </a:xfrm>
          <a:prstGeom prst="rect">
            <a:avLst/>
          </a:prstGeom>
        </p:spPr>
        <p:txBody>
          <a:bodyPr lIns="91439" rIns="91439"/>
          <a:lstStyle/>
          <a:p>
            <a:endParaRPr/>
          </a:p>
        </p:txBody>
      </p:sp>
      <p:sp>
        <p:nvSpPr>
          <p:cNvPr id="90" name="正文级别 1…"/>
          <p:cNvSpPr txBox="1">
            <a:spLocks noGrp="1"/>
          </p:cNvSpPr>
          <p:nvPr>
            <p:ph type="body" sz="quarter" idx="1"/>
          </p:nvPr>
        </p:nvSpPr>
        <p:spPr>
          <a:xfrm>
            <a:off x="1792288" y="5367337"/>
            <a:ext cx="5486401" cy="804863"/>
          </a:xfrm>
          <a:prstGeom prst="rect">
            <a:avLst/>
          </a:prstGeom>
        </p:spPr>
        <p:txBody>
          <a:bodyPr>
            <a:normAutofit/>
          </a:bodyPr>
          <a:lstStyle>
            <a:lvl1pPr marL="0" indent="0">
              <a:spcBef>
                <a:spcPts val="300"/>
              </a:spcBef>
              <a:buSzTx/>
              <a:buFontTx/>
              <a:buNone/>
              <a:defRPr sz="1400"/>
            </a:lvl1pPr>
            <a:lvl2pPr>
              <a:spcBef>
                <a:spcPts val="300"/>
              </a:spcBef>
              <a:buFontTx/>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正文级别 1</a:t>
            </a:r>
          </a:p>
          <a:p>
            <a:pPr lvl="1"/>
            <a:r>
              <a:t>正文级别 2</a:t>
            </a:r>
          </a:p>
          <a:p>
            <a:pPr lvl="2"/>
            <a:r>
              <a:t>正文级别 3</a:t>
            </a:r>
          </a:p>
          <a:p>
            <a:pPr lvl="3"/>
            <a:r>
              <a:t>正文级别 4</a:t>
            </a:r>
          </a:p>
          <a:p>
            <a:pPr lvl="4"/>
            <a:r>
              <a:t>正文级别 5</a:t>
            </a:r>
          </a:p>
        </p:txBody>
      </p:sp>
      <p:sp>
        <p:nvSpPr>
          <p:cNvPr id="9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1"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6" descr="Picture 6"/>
          <p:cNvPicPr>
            <a:picLocks noChangeAspect="1"/>
          </p:cNvPicPr>
          <p:nvPr/>
        </p:nvPicPr>
        <p:blipFill>
          <a:blip r:embed="rId11">
            <a:extLst/>
          </a:blip>
          <a:stretch>
            <a:fillRect/>
          </a:stretch>
        </p:blipFill>
        <p:spPr>
          <a:xfrm>
            <a:off x="7750432" y="287212"/>
            <a:ext cx="923796" cy="1143001"/>
          </a:xfrm>
          <a:prstGeom prst="rect">
            <a:avLst/>
          </a:prstGeom>
          <a:ln w="12700">
            <a:miter lim="400000"/>
          </a:ln>
        </p:spPr>
      </p:pic>
      <p:sp>
        <p:nvSpPr>
          <p:cNvPr id="3"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4" name="标题文本"/>
          <p:cNvSpPr txBox="1">
            <a:spLocks noGrp="1"/>
          </p:cNvSpPr>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r>
              <a:t>标题文本</a:t>
            </a:r>
          </a:p>
        </p:txBody>
      </p:sp>
      <p:sp>
        <p:nvSpPr>
          <p:cNvPr id="5" name="正文级别 1…"/>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r>
              <a:t>正文级别 1</a:t>
            </a:r>
          </a:p>
          <a:p>
            <a:pPr lvl="1"/>
            <a:r>
              <a:t>正文级别 2</a:t>
            </a:r>
          </a:p>
          <a:p>
            <a:pPr lvl="2"/>
            <a:r>
              <a:t>正文级别 3</a:t>
            </a:r>
          </a:p>
          <a:p>
            <a:pPr lvl="3"/>
            <a:r>
              <a:t>正文级别 4</a:t>
            </a:r>
          </a:p>
          <a:p>
            <a:pPr lvl="4"/>
            <a:r>
              <a:t>正文级别 5</a:t>
            </a:r>
          </a:p>
        </p:txBody>
      </p:sp>
      <p:sp>
        <p:nvSpPr>
          <p:cNvPr id="6" name="幻灯片编号"/>
          <p:cNvSpPr txBox="1">
            <a:spLocks noGrp="1"/>
          </p:cNvSpPr>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xmlns:p14="http://schemas.microsoft.com/office/powerpoint/2010/main" spd="med"/>
  <p:txStyles>
    <p:titleStyle>
      <a:lvl1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1pPr>
      <a:lvl2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2pPr>
      <a:lvl3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3pPr>
      <a:lvl4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4pPr>
      <a:lvl5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5pPr>
      <a:lvl6pPr marL="0" marR="0" indent="4572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6pPr>
      <a:lvl7pPr marL="0" marR="0" indent="9144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7pPr>
      <a:lvl8pPr marL="0" marR="0" indent="13716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8pPr>
      <a:lvl9pPr marL="0" marR="0" indent="18288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1pPr>
      <a:lvl2pPr marL="0" marR="0" indent="4572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5"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5"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5"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7.m4a"/><Relationship Id="rId2" Type="http://schemas.openxmlformats.org/officeDocument/2006/relationships/audio" Target="../media/media17.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8.m4a"/><Relationship Id="rId2"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7.png"/><Relationship Id="rId5" Type="http://schemas.openxmlformats.org/officeDocument/2006/relationships/image" Target="../media/image2.png"/><Relationship Id="rId1" Type="http://schemas.microsoft.com/office/2007/relationships/media" Target="../media/media19.m4a"/><Relationship Id="rId2" Type="http://schemas.openxmlformats.org/officeDocument/2006/relationships/audio" Target="../media/media19.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0.m4a"/><Relationship Id="rId2" Type="http://schemas.openxmlformats.org/officeDocument/2006/relationships/audio" Target="../media/media20.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1.m4a"/><Relationship Id="rId2" Type="http://schemas.openxmlformats.org/officeDocument/2006/relationships/audio" Target="../media/media21.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2.m4a"/><Relationship Id="rId2" Type="http://schemas.openxmlformats.org/officeDocument/2006/relationships/audio" Target="../media/media22.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3.m4a"/><Relationship Id="rId2" Type="http://schemas.openxmlformats.org/officeDocument/2006/relationships/audio" Target="../media/media23.m4a"/></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4.m4a"/><Relationship Id="rId2" Type="http://schemas.openxmlformats.org/officeDocument/2006/relationships/audio" Target="../media/media24.m4a"/></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5.m4a"/><Relationship Id="rId2" Type="http://schemas.openxmlformats.org/officeDocument/2006/relationships/audio" Target="../media/media25.m4a"/></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6.m4a"/><Relationship Id="rId2" Type="http://schemas.openxmlformats.org/officeDocument/2006/relationships/audio" Target="../media/media26.m4a"/></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7.m4a"/><Relationship Id="rId2" Type="http://schemas.openxmlformats.org/officeDocument/2006/relationships/audio" Target="../media/media27.m4a"/></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8.m4a"/><Relationship Id="rId2" Type="http://schemas.openxmlformats.org/officeDocument/2006/relationships/audio" Target="../media/media28.m4a"/></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9.m4a"/><Relationship Id="rId2" Type="http://schemas.openxmlformats.org/officeDocument/2006/relationships/audio" Target="../media/media29.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0.m4a"/><Relationship Id="rId2" Type="http://schemas.openxmlformats.org/officeDocument/2006/relationships/audio" Target="../media/media30.m4a"/></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1.m4a"/><Relationship Id="rId2" Type="http://schemas.openxmlformats.org/officeDocument/2006/relationships/audio" Target="../media/media31.m4a"/></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2.m4a"/><Relationship Id="rId2" Type="http://schemas.openxmlformats.org/officeDocument/2006/relationships/audio" Target="../media/media32.m4a"/></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3.m4a"/><Relationship Id="rId2" Type="http://schemas.openxmlformats.org/officeDocument/2006/relationships/audio" Target="../media/media33.m4a"/></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5"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noGrp="1"/>
          </p:cNvSpPr>
          <p:nvPr>
            <p:ph type="ctrTitle"/>
          </p:nvPr>
        </p:nvSpPr>
        <p:spPr>
          <a:prstGeom prst="rect">
            <a:avLst/>
          </a:prstGeom>
        </p:spPr>
        <p:txBody>
          <a:bodyPr/>
          <a:lstStyle/>
          <a:p>
            <a:r>
              <a:t>Chapter 23 – Project planning</a:t>
            </a:r>
          </a:p>
        </p:txBody>
      </p:sp>
      <p:sp>
        <p:nvSpPr>
          <p:cNvPr id="101" name="Subtitle 2"/>
          <p:cNvSpPr txBox="1">
            <a:spLocks noGrp="1"/>
          </p:cNvSpPr>
          <p:nvPr>
            <p:ph type="subTitle" sz="quarter" idx="1"/>
          </p:nvPr>
        </p:nvSpPr>
        <p:spPr>
          <a:prstGeom prst="rect">
            <a:avLst/>
          </a:prstGeom>
        </p:spPr>
        <p:txBody>
          <a:bodyPr/>
          <a:lstStyle/>
          <a:p>
            <a:endParaRPr/>
          </a:p>
        </p:txBody>
      </p:sp>
      <p:pic>
        <p:nvPicPr>
          <p:cNvPr id="10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title"/>
          </p:nvPr>
        </p:nvSpPr>
        <p:spPr>
          <a:xfrm>
            <a:off x="457199" y="274638"/>
            <a:ext cx="7293234" cy="1143001"/>
          </a:xfrm>
          <a:prstGeom prst="rect">
            <a:avLst/>
          </a:prstGeom>
        </p:spPr>
        <p:txBody>
          <a:bodyPr/>
          <a:lstStyle/>
          <a:p>
            <a:r>
              <a:t>Activity bar chart </a:t>
            </a:r>
          </a:p>
        </p:txBody>
      </p:sp>
      <p:pic>
        <p:nvPicPr>
          <p:cNvPr id="137" name="Content Placeholder 5" descr="Content Placeholder 5"/>
          <p:cNvPicPr>
            <a:picLocks noChangeAspect="1"/>
          </p:cNvPicPr>
          <p:nvPr/>
        </p:nvPicPr>
        <p:blipFill>
          <a:blip r:embed="rId4">
            <a:extLst/>
          </a:blip>
          <a:stretch>
            <a:fillRect/>
          </a:stretch>
        </p:blipFill>
        <p:spPr>
          <a:xfrm>
            <a:off x="967193" y="1600200"/>
            <a:ext cx="6115374" cy="5024483"/>
          </a:xfrm>
          <a:prstGeom prst="rect">
            <a:avLst/>
          </a:prstGeom>
          <a:ln w="12700">
            <a:miter lim="400000"/>
          </a:ln>
        </p:spPr>
      </p:pic>
      <p:pic>
        <p:nvPicPr>
          <p:cNvPr id="138"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7178933" y="361916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Title 1"/>
          <p:cNvSpPr txBox="1">
            <a:spLocks noGrp="1"/>
          </p:cNvSpPr>
          <p:nvPr>
            <p:ph type="title"/>
          </p:nvPr>
        </p:nvSpPr>
        <p:spPr>
          <a:xfrm>
            <a:off x="457199" y="274638"/>
            <a:ext cx="7293234" cy="1143001"/>
          </a:xfrm>
          <a:prstGeom prst="rect">
            <a:avLst/>
          </a:prstGeom>
        </p:spPr>
        <p:txBody>
          <a:bodyPr/>
          <a:lstStyle/>
          <a:p>
            <a:r>
              <a:t>Staff allocation chart </a:t>
            </a:r>
          </a:p>
        </p:txBody>
      </p:sp>
      <p:pic>
        <p:nvPicPr>
          <p:cNvPr id="141" name="Content Placeholder 3" descr="Content Placeholder 3"/>
          <p:cNvPicPr>
            <a:picLocks noChangeAspect="1"/>
          </p:cNvPicPr>
          <p:nvPr/>
        </p:nvPicPr>
        <p:blipFill>
          <a:blip r:embed="rId4">
            <a:extLst/>
          </a:blip>
          <a:stretch>
            <a:fillRect/>
          </a:stretch>
        </p:blipFill>
        <p:spPr>
          <a:xfrm>
            <a:off x="904737" y="1600200"/>
            <a:ext cx="5914364" cy="4525963"/>
          </a:xfrm>
          <a:prstGeom prst="rect">
            <a:avLst/>
          </a:prstGeom>
          <a:ln w="12700">
            <a:miter lim="400000"/>
          </a:ln>
        </p:spPr>
      </p:pic>
      <p:pic>
        <p:nvPicPr>
          <p:cNvPr id="14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7529182" y="314325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Rectangle 2"/>
          <p:cNvSpPr txBox="1">
            <a:spLocks noGrp="1"/>
          </p:cNvSpPr>
          <p:nvPr>
            <p:ph type="title"/>
          </p:nvPr>
        </p:nvSpPr>
        <p:spPr>
          <a:xfrm>
            <a:off x="457199" y="274638"/>
            <a:ext cx="7293234" cy="1143001"/>
          </a:xfrm>
          <a:prstGeom prst="rect">
            <a:avLst/>
          </a:prstGeom>
        </p:spPr>
        <p:txBody>
          <a:bodyPr lIns="44622" tIns="44622" rIns="44622" bIns="44622"/>
          <a:lstStyle/>
          <a:p>
            <a:r>
              <a:t>Software pricing</a:t>
            </a:r>
          </a:p>
        </p:txBody>
      </p:sp>
      <p:sp>
        <p:nvSpPr>
          <p:cNvPr id="145" name="Rectangle 3"/>
          <p:cNvSpPr txBox="1">
            <a:spLocks noGrp="1"/>
          </p:cNvSpPr>
          <p:nvPr>
            <p:ph type="body" idx="1"/>
          </p:nvPr>
        </p:nvSpPr>
        <p:spPr>
          <a:xfrm>
            <a:off x="457200" y="1600200"/>
            <a:ext cx="8229600" cy="4525963"/>
          </a:xfrm>
          <a:prstGeom prst="rect">
            <a:avLst/>
          </a:prstGeom>
        </p:spPr>
        <p:txBody>
          <a:bodyPr lIns="44622" tIns="44622" rIns="44622" bIns="44622"/>
          <a:lstStyle/>
          <a:p>
            <a:r>
              <a:t>Estimates are made to discover the cost, to the developer, of producing a software system.</a:t>
            </a:r>
          </a:p>
          <a:p>
            <a:pPr marL="742950" lvl="1" indent="-285750">
              <a:spcBef>
                <a:spcPts val="300"/>
              </a:spcBef>
              <a:defRPr sz="2000"/>
            </a:pPr>
            <a:r>
              <a:t>You take into account, hardware, software, travel, training and effort costs.</a:t>
            </a:r>
          </a:p>
          <a:p>
            <a:r>
              <a:t>There is not a simple relationship between the development cost and the price charged to the customer.</a:t>
            </a:r>
          </a:p>
          <a:p>
            <a:r>
              <a:t>Broader organisational, economic, political and business considerations influence the price charged.</a:t>
            </a:r>
          </a:p>
        </p:txBody>
      </p:sp>
      <p:pic>
        <p:nvPicPr>
          <p:cNvPr id="14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000500" y="473983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itle 1"/>
          <p:cNvSpPr txBox="1">
            <a:spLocks noGrp="1"/>
          </p:cNvSpPr>
          <p:nvPr>
            <p:ph type="title"/>
          </p:nvPr>
        </p:nvSpPr>
        <p:spPr>
          <a:xfrm>
            <a:off x="457199" y="274638"/>
            <a:ext cx="7293234" cy="1143001"/>
          </a:xfrm>
          <a:prstGeom prst="rect">
            <a:avLst/>
          </a:prstGeom>
        </p:spPr>
        <p:txBody>
          <a:bodyPr/>
          <a:lstStyle/>
          <a:p>
            <a:r>
              <a:t>Estimation techniques</a:t>
            </a:r>
          </a:p>
        </p:txBody>
      </p:sp>
      <p:sp>
        <p:nvSpPr>
          <p:cNvPr id="149" name="Content Placeholder 2"/>
          <p:cNvSpPr txBox="1">
            <a:spLocks noGrp="1"/>
          </p:cNvSpPr>
          <p:nvPr>
            <p:ph type="body" idx="1"/>
          </p:nvPr>
        </p:nvSpPr>
        <p:spPr>
          <a:xfrm>
            <a:off x="457200" y="1600200"/>
            <a:ext cx="8229600" cy="4525963"/>
          </a:xfrm>
          <a:prstGeom prst="rect">
            <a:avLst/>
          </a:prstGeom>
        </p:spPr>
        <p:txBody>
          <a:bodyPr/>
          <a:lstStyle/>
          <a:p>
            <a:r>
              <a:t>Organizations need to make </a:t>
            </a:r>
            <a:r>
              <a:rPr>
                <a:solidFill>
                  <a:srgbClr val="FF0000"/>
                </a:solidFill>
              </a:rPr>
              <a:t>software effort and cost estimates</a:t>
            </a:r>
            <a:r>
              <a:t>. There are two types of technique that can be used to do this:</a:t>
            </a:r>
          </a:p>
          <a:p>
            <a:pPr marL="742950" lvl="1" indent="-285750">
              <a:spcBef>
                <a:spcPts val="300"/>
              </a:spcBef>
              <a:defRPr sz="2000" i="1"/>
            </a:pPr>
            <a:r>
              <a:t>Experience-based techniques</a:t>
            </a:r>
            <a:r>
              <a:rPr i="0"/>
              <a:t> The estimate of future effort requirements is based on the manager’s experience of past projects and the application domain. Essentially, the manager makes an informed judgment of what the effort requirements are likely to be.</a:t>
            </a:r>
          </a:p>
          <a:p>
            <a:pPr marL="742950" lvl="1" indent="-285750">
              <a:spcBef>
                <a:spcPts val="300"/>
              </a:spcBef>
              <a:defRPr sz="2000" i="1"/>
            </a:pPr>
            <a:r>
              <a:t>Algorithmic cost modeling</a:t>
            </a:r>
            <a:r>
              <a:rPr i="0"/>
              <a:t> In this approach, a formulaic approach is used to compute the project effort based on estimates of product attributes, such as size, and process characteristics, such as experience of staff involved.</a:t>
            </a:r>
          </a:p>
        </p:txBody>
      </p:sp>
      <p:pic>
        <p:nvPicPr>
          <p:cNvPr id="15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517678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ctangle 2"/>
          <p:cNvSpPr txBox="1">
            <a:spLocks noGrp="1"/>
          </p:cNvSpPr>
          <p:nvPr>
            <p:ph type="title"/>
          </p:nvPr>
        </p:nvSpPr>
        <p:spPr>
          <a:xfrm>
            <a:off x="457199" y="274638"/>
            <a:ext cx="7293234" cy="1143001"/>
          </a:xfrm>
          <a:prstGeom prst="rect">
            <a:avLst/>
          </a:prstGeom>
        </p:spPr>
        <p:txBody>
          <a:bodyPr lIns="44622" tIns="44622" rIns="44622" bIns="44622"/>
          <a:lstStyle/>
          <a:p>
            <a:r>
              <a:t>Algorithmic cost modelling</a:t>
            </a:r>
          </a:p>
        </p:txBody>
      </p:sp>
      <p:sp>
        <p:nvSpPr>
          <p:cNvPr id="153" name="Rectangle 3"/>
          <p:cNvSpPr txBox="1">
            <a:spLocks noGrp="1"/>
          </p:cNvSpPr>
          <p:nvPr>
            <p:ph type="body" idx="1"/>
          </p:nvPr>
        </p:nvSpPr>
        <p:spPr>
          <a:xfrm>
            <a:off x="457200" y="1600200"/>
            <a:ext cx="8229600" cy="4525963"/>
          </a:xfrm>
          <a:prstGeom prst="rect">
            <a:avLst/>
          </a:prstGeom>
        </p:spPr>
        <p:txBody>
          <a:bodyPr lIns="44622" tIns="44622" rIns="44622" bIns="44622"/>
          <a:lstStyle/>
          <a:p>
            <a:pPr>
              <a:lnSpc>
                <a:spcPct val="90000"/>
              </a:lnSpc>
            </a:pPr>
            <a:r>
              <a:t>Cost is estimated as a mathematical function of </a:t>
            </a:r>
            <a:br/>
            <a:r>
              <a:t>product, project and process attributes whose </a:t>
            </a:r>
            <a:br/>
            <a:r>
              <a:t>values are estimated by project managers:</a:t>
            </a:r>
          </a:p>
          <a:p>
            <a:pPr marL="742950" lvl="1" indent="-285750" algn="just">
              <a:lnSpc>
                <a:spcPct val="90000"/>
              </a:lnSpc>
              <a:defRPr sz="2000">
                <a:solidFill>
                  <a:srgbClr val="FF0000"/>
                </a:solidFill>
                <a:latin typeface="+mj-lt"/>
                <a:ea typeface="+mj-ea"/>
                <a:cs typeface="+mj-cs"/>
                <a:sym typeface="Helvetica"/>
              </a:defRPr>
            </a:pPr>
            <a:r>
              <a:t>Effort</a:t>
            </a:r>
            <a:r>
              <a:rPr>
                <a:latin typeface="Arial"/>
                <a:ea typeface="Arial"/>
                <a:cs typeface="Arial"/>
                <a:sym typeface="Arial"/>
              </a:rPr>
              <a:t> = </a:t>
            </a:r>
            <a:r>
              <a:t>A </a:t>
            </a:r>
            <a:r>
              <a:rPr>
                <a:latin typeface="Arial"/>
                <a:ea typeface="Arial"/>
                <a:cs typeface="Arial"/>
                <a:sym typeface="Arial"/>
              </a:rPr>
              <a:t> </a:t>
            </a:r>
            <a:r>
              <a:rPr>
                <a:latin typeface="Symbol"/>
                <a:ea typeface="Symbol"/>
                <a:cs typeface="Symbol"/>
                <a:sym typeface="Symbol"/>
              </a:rPr>
              <a:t>´</a:t>
            </a:r>
            <a:r>
              <a:rPr>
                <a:latin typeface="Arial"/>
                <a:ea typeface="Arial"/>
                <a:cs typeface="Arial"/>
                <a:sym typeface="Arial"/>
              </a:rPr>
              <a:t> </a:t>
            </a:r>
            <a:r>
              <a:t>Size</a:t>
            </a:r>
            <a:r>
              <a:rPr baseline="30000"/>
              <a:t>B</a:t>
            </a:r>
            <a:r>
              <a:rPr baseline="30000">
                <a:latin typeface="Arial"/>
                <a:ea typeface="Arial"/>
                <a:cs typeface="Arial"/>
                <a:sym typeface="Arial"/>
              </a:rPr>
              <a:t>  </a:t>
            </a:r>
            <a:r>
              <a:rPr>
                <a:latin typeface="Symbol"/>
                <a:ea typeface="Symbol"/>
                <a:cs typeface="Symbol"/>
                <a:sym typeface="Symbol"/>
              </a:rPr>
              <a:t>´</a:t>
            </a:r>
            <a:r>
              <a:rPr>
                <a:latin typeface="Arial"/>
                <a:ea typeface="Arial"/>
                <a:cs typeface="Arial"/>
                <a:sym typeface="Arial"/>
              </a:rPr>
              <a:t> </a:t>
            </a:r>
            <a:r>
              <a:t>M</a:t>
            </a:r>
          </a:p>
          <a:p>
            <a:pPr marL="742950" lvl="1" indent="-285750" algn="just">
              <a:lnSpc>
                <a:spcPct val="90000"/>
              </a:lnSpc>
              <a:defRPr sz="2000"/>
            </a:pPr>
            <a:r>
              <a:t>A is an organisation-dependent constant, B reflects the disproportionate effort for large projects and M is a multiplier reflecting product, process and people attributes.</a:t>
            </a:r>
          </a:p>
          <a:p>
            <a:pPr>
              <a:lnSpc>
                <a:spcPct val="90000"/>
              </a:lnSpc>
              <a:defRPr>
                <a:solidFill>
                  <a:srgbClr val="FF0000"/>
                </a:solidFill>
              </a:defRPr>
            </a:pPr>
            <a:r>
              <a:t>The most commonly used product attribute </a:t>
            </a:r>
            <a:r>
              <a:rPr>
                <a:solidFill>
                  <a:srgbClr val="46424D"/>
                </a:solidFill>
              </a:rPr>
              <a:t>for cost </a:t>
            </a:r>
            <a:br>
              <a:rPr>
                <a:solidFill>
                  <a:srgbClr val="46424D"/>
                </a:solidFill>
              </a:rPr>
            </a:br>
            <a:r>
              <a:rPr>
                <a:solidFill>
                  <a:srgbClr val="46424D"/>
                </a:solidFill>
              </a:rPr>
              <a:t>estimation </a:t>
            </a:r>
            <a:r>
              <a:t>is code size</a:t>
            </a:r>
            <a:r>
              <a:rPr>
                <a:solidFill>
                  <a:srgbClr val="46424D"/>
                </a:solidFill>
              </a:rPr>
              <a:t>.</a:t>
            </a:r>
          </a:p>
          <a:p>
            <a:pPr>
              <a:lnSpc>
                <a:spcPct val="90000"/>
              </a:lnSpc>
              <a:defRPr>
                <a:solidFill>
                  <a:srgbClr val="FF0000"/>
                </a:solidFill>
              </a:defRPr>
            </a:pPr>
            <a:r>
              <a:t>Most models are similar but they use different values for A, B and M</a:t>
            </a:r>
            <a:r>
              <a:rPr>
                <a:solidFill>
                  <a:srgbClr val="46424D"/>
                </a:solidFill>
              </a:rPr>
              <a:t>.</a:t>
            </a:r>
          </a:p>
        </p:txBody>
      </p:sp>
      <p:pic>
        <p:nvPicPr>
          <p:cNvPr id="15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532698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Rectangle 2"/>
          <p:cNvSpPr txBox="1">
            <a:spLocks noGrp="1"/>
          </p:cNvSpPr>
          <p:nvPr>
            <p:ph type="title"/>
          </p:nvPr>
        </p:nvSpPr>
        <p:spPr>
          <a:xfrm>
            <a:off x="457199" y="274638"/>
            <a:ext cx="7293234" cy="1143001"/>
          </a:xfrm>
          <a:prstGeom prst="rect">
            <a:avLst/>
          </a:prstGeom>
        </p:spPr>
        <p:txBody>
          <a:bodyPr/>
          <a:lstStyle/>
          <a:p>
            <a:r>
              <a:t>Estimation accuracy</a:t>
            </a:r>
          </a:p>
        </p:txBody>
      </p:sp>
      <p:sp>
        <p:nvSpPr>
          <p:cNvPr id="157" name="Rectangle 3"/>
          <p:cNvSpPr txBox="1">
            <a:spLocks noGrp="1"/>
          </p:cNvSpPr>
          <p:nvPr>
            <p:ph type="body" idx="1"/>
          </p:nvPr>
        </p:nvSpPr>
        <p:spPr>
          <a:xfrm>
            <a:off x="457200" y="1600200"/>
            <a:ext cx="8229600" cy="4525963"/>
          </a:xfrm>
          <a:prstGeom prst="rect">
            <a:avLst/>
          </a:prstGeom>
        </p:spPr>
        <p:txBody>
          <a:bodyPr/>
          <a:lstStyle/>
          <a:p>
            <a:pPr>
              <a:lnSpc>
                <a:spcPct val="90000"/>
              </a:lnSpc>
            </a:pPr>
            <a:r>
              <a:t>The size of a software system can only be known accurately when it is finished.</a:t>
            </a:r>
          </a:p>
          <a:p>
            <a:pPr>
              <a:lnSpc>
                <a:spcPct val="90000"/>
              </a:lnSpc>
              <a:defRPr>
                <a:solidFill>
                  <a:srgbClr val="FF0000"/>
                </a:solidFill>
              </a:defRPr>
            </a:pPr>
            <a:r>
              <a:t>Several factors influence the final size</a:t>
            </a:r>
          </a:p>
          <a:p>
            <a:pPr marL="742950" lvl="1" indent="-285750">
              <a:lnSpc>
                <a:spcPct val="90000"/>
              </a:lnSpc>
              <a:spcBef>
                <a:spcPts val="300"/>
              </a:spcBef>
              <a:defRPr sz="2000"/>
            </a:pPr>
            <a:r>
              <a:t>Use of COTS and components;</a:t>
            </a:r>
          </a:p>
          <a:p>
            <a:pPr marL="742950" lvl="1" indent="-285750">
              <a:lnSpc>
                <a:spcPct val="90000"/>
              </a:lnSpc>
              <a:spcBef>
                <a:spcPts val="300"/>
              </a:spcBef>
              <a:defRPr sz="2000"/>
            </a:pPr>
            <a:r>
              <a:t>Programming language;</a:t>
            </a:r>
          </a:p>
          <a:p>
            <a:pPr marL="742950" lvl="1" indent="-285750">
              <a:lnSpc>
                <a:spcPct val="90000"/>
              </a:lnSpc>
              <a:spcBef>
                <a:spcPts val="300"/>
              </a:spcBef>
              <a:defRPr sz="2000"/>
            </a:pPr>
            <a:r>
              <a:t>Distribution of system.</a:t>
            </a:r>
          </a:p>
          <a:p>
            <a:pPr>
              <a:lnSpc>
                <a:spcPct val="90000"/>
              </a:lnSpc>
            </a:pPr>
            <a:r>
              <a:t>As the development process progresses then the size estimate becomes more accurate.</a:t>
            </a:r>
          </a:p>
          <a:p>
            <a:pPr>
              <a:lnSpc>
                <a:spcPct val="90000"/>
              </a:lnSpc>
            </a:pPr>
            <a:r>
              <a:t>The estimates of the factors contributing to B and M are subjective and vary according to the judgment of the estimator.</a:t>
            </a:r>
          </a:p>
        </p:txBody>
      </p:sp>
      <p:pic>
        <p:nvPicPr>
          <p:cNvPr id="15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540791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457199" y="274638"/>
            <a:ext cx="7293234" cy="1143001"/>
          </a:xfrm>
          <a:prstGeom prst="rect">
            <a:avLst/>
          </a:prstGeom>
        </p:spPr>
        <p:txBody>
          <a:bodyPr/>
          <a:lstStyle/>
          <a:p>
            <a:r>
              <a:t>Estimate uncertainty </a:t>
            </a:r>
          </a:p>
        </p:txBody>
      </p:sp>
      <p:pic>
        <p:nvPicPr>
          <p:cNvPr id="161" name="Content Placeholder 3" descr="Content Placeholder 3"/>
          <p:cNvPicPr>
            <a:picLocks noChangeAspect="1"/>
          </p:cNvPicPr>
          <p:nvPr/>
        </p:nvPicPr>
        <p:blipFill>
          <a:blip r:embed="rId4">
            <a:extLst/>
          </a:blip>
          <a:stretch>
            <a:fillRect/>
          </a:stretch>
        </p:blipFill>
        <p:spPr>
          <a:xfrm>
            <a:off x="850624" y="1600200"/>
            <a:ext cx="7442752" cy="4525963"/>
          </a:xfrm>
          <a:prstGeom prst="rect">
            <a:avLst/>
          </a:prstGeom>
          <a:ln w="12700">
            <a:miter lim="400000"/>
          </a:ln>
        </p:spPr>
      </p:pic>
      <p:pic>
        <p:nvPicPr>
          <p:cNvPr id="16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060439" y="536794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6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2"/>
          <p:cNvSpPr txBox="1">
            <a:spLocks noGrp="1"/>
          </p:cNvSpPr>
          <p:nvPr>
            <p:ph type="title"/>
          </p:nvPr>
        </p:nvSpPr>
        <p:spPr>
          <a:xfrm>
            <a:off x="457199" y="274638"/>
            <a:ext cx="7293234" cy="1143001"/>
          </a:xfrm>
          <a:prstGeom prst="rect">
            <a:avLst/>
          </a:prstGeom>
        </p:spPr>
        <p:txBody>
          <a:bodyPr lIns="44622" tIns="44622" rIns="44622" bIns="44622"/>
          <a:lstStyle/>
          <a:p>
            <a:r>
              <a:t>The COCOMO 2 model</a:t>
            </a:r>
          </a:p>
        </p:txBody>
      </p:sp>
      <p:sp>
        <p:nvSpPr>
          <p:cNvPr id="165" name="Rectangle 3"/>
          <p:cNvSpPr txBox="1">
            <a:spLocks noGrp="1"/>
          </p:cNvSpPr>
          <p:nvPr>
            <p:ph type="body" idx="1"/>
          </p:nvPr>
        </p:nvSpPr>
        <p:spPr>
          <a:xfrm>
            <a:off x="457200" y="1600200"/>
            <a:ext cx="8229600" cy="4525963"/>
          </a:xfrm>
          <a:prstGeom prst="rect">
            <a:avLst/>
          </a:prstGeom>
        </p:spPr>
        <p:txBody>
          <a:bodyPr lIns="44622" tIns="44622" rIns="44622" bIns="44622"/>
          <a:lstStyle/>
          <a:p>
            <a:r>
              <a:t>An empirical model based on project experience.</a:t>
            </a:r>
          </a:p>
          <a:p>
            <a:r>
              <a:t>Well-documented, ‘independent’ model which is not tied to a specific software vendor.</a:t>
            </a:r>
          </a:p>
          <a:p>
            <a:r>
              <a:t>Long history from initial version published in 1981 (COCOMO-81) through various instantiations to COCOMO 2.</a:t>
            </a:r>
          </a:p>
          <a:p>
            <a:r>
              <a:t>COCOMO 2 takes into account different approaches to software development, reuse, etc. </a:t>
            </a:r>
          </a:p>
        </p:txBody>
      </p:sp>
      <p:pic>
        <p:nvPicPr>
          <p:cNvPr id="16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514223" y="495831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6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Rectangle 2"/>
          <p:cNvSpPr txBox="1">
            <a:spLocks noGrp="1"/>
          </p:cNvSpPr>
          <p:nvPr>
            <p:ph type="title"/>
          </p:nvPr>
        </p:nvSpPr>
        <p:spPr>
          <a:xfrm>
            <a:off x="457199" y="274638"/>
            <a:ext cx="7293234" cy="1143001"/>
          </a:xfrm>
          <a:prstGeom prst="rect">
            <a:avLst/>
          </a:prstGeom>
        </p:spPr>
        <p:txBody>
          <a:bodyPr/>
          <a:lstStyle/>
          <a:p>
            <a:r>
              <a:t>COCOMO 2 models</a:t>
            </a:r>
          </a:p>
        </p:txBody>
      </p:sp>
      <p:sp>
        <p:nvSpPr>
          <p:cNvPr id="169" name="Rectangle 3"/>
          <p:cNvSpPr txBox="1">
            <a:spLocks noGrp="1"/>
          </p:cNvSpPr>
          <p:nvPr>
            <p:ph type="body" idx="1"/>
          </p:nvPr>
        </p:nvSpPr>
        <p:spPr>
          <a:xfrm>
            <a:off x="457200" y="1600200"/>
            <a:ext cx="8229600" cy="4525963"/>
          </a:xfrm>
          <a:prstGeom prst="rect">
            <a:avLst/>
          </a:prstGeom>
        </p:spPr>
        <p:txBody>
          <a:bodyPr/>
          <a:lstStyle/>
          <a:p>
            <a:pPr>
              <a:lnSpc>
                <a:spcPct val="90000"/>
              </a:lnSpc>
            </a:pPr>
            <a:r>
              <a:t>COCOMO 2 incorporates a range of sub-models that produce increasingly detailed software estimates.</a:t>
            </a:r>
          </a:p>
          <a:p>
            <a:pPr>
              <a:lnSpc>
                <a:spcPct val="90000"/>
              </a:lnSpc>
            </a:pPr>
            <a:r>
              <a:t>The sub-models in COCOMO 2 are:</a:t>
            </a:r>
          </a:p>
          <a:p>
            <a:pPr marL="742950" lvl="1" indent="-285750">
              <a:lnSpc>
                <a:spcPct val="90000"/>
              </a:lnSpc>
              <a:spcBef>
                <a:spcPts val="300"/>
              </a:spcBef>
              <a:defRPr sz="2000">
                <a:solidFill>
                  <a:srgbClr val="FF0000"/>
                </a:solidFill>
              </a:defRPr>
            </a:pPr>
            <a:r>
              <a:t>Application composition model. </a:t>
            </a:r>
            <a:r>
              <a:rPr>
                <a:solidFill>
                  <a:srgbClr val="46424D"/>
                </a:solidFill>
              </a:rPr>
              <a:t>Used when software is composed from existing parts.</a:t>
            </a:r>
          </a:p>
          <a:p>
            <a:pPr marL="742950" lvl="1" indent="-285750">
              <a:lnSpc>
                <a:spcPct val="90000"/>
              </a:lnSpc>
              <a:spcBef>
                <a:spcPts val="300"/>
              </a:spcBef>
              <a:defRPr sz="2000">
                <a:solidFill>
                  <a:srgbClr val="FF0000"/>
                </a:solidFill>
              </a:defRPr>
            </a:pPr>
            <a:r>
              <a:t>Early design model. </a:t>
            </a:r>
            <a:r>
              <a:rPr>
                <a:solidFill>
                  <a:srgbClr val="46424D"/>
                </a:solidFill>
              </a:rPr>
              <a:t>Used when requirements are available but design has not yet started.</a:t>
            </a:r>
          </a:p>
          <a:p>
            <a:pPr marL="742950" lvl="1" indent="-285750">
              <a:lnSpc>
                <a:spcPct val="90000"/>
              </a:lnSpc>
              <a:spcBef>
                <a:spcPts val="300"/>
              </a:spcBef>
              <a:defRPr sz="2000">
                <a:solidFill>
                  <a:srgbClr val="FF0000"/>
                </a:solidFill>
              </a:defRPr>
            </a:pPr>
            <a:r>
              <a:t>Reuse model</a:t>
            </a:r>
            <a:r>
              <a:rPr>
                <a:solidFill>
                  <a:srgbClr val="46424D"/>
                </a:solidFill>
              </a:rPr>
              <a:t>. Used to compute the effort of integrating reusable components.</a:t>
            </a:r>
          </a:p>
          <a:p>
            <a:pPr marL="742950" lvl="1" indent="-285750">
              <a:lnSpc>
                <a:spcPct val="90000"/>
              </a:lnSpc>
              <a:spcBef>
                <a:spcPts val="300"/>
              </a:spcBef>
              <a:defRPr sz="2000">
                <a:solidFill>
                  <a:srgbClr val="FF0000"/>
                </a:solidFill>
              </a:defRPr>
            </a:pPr>
            <a:r>
              <a:t>Post-architecture model.</a:t>
            </a:r>
            <a:r>
              <a:rPr>
                <a:solidFill>
                  <a:srgbClr val="46424D"/>
                </a:solidFill>
              </a:rPr>
              <a:t> Used once the system architecture has been designed and more information about the system is available.</a:t>
            </a:r>
          </a:p>
        </p:txBody>
      </p:sp>
      <p:pic>
        <p:nvPicPr>
          <p:cNvPr id="17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513582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0"/>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itle 1"/>
          <p:cNvSpPr txBox="1">
            <a:spLocks noGrp="1"/>
          </p:cNvSpPr>
          <p:nvPr>
            <p:ph type="title"/>
          </p:nvPr>
        </p:nvSpPr>
        <p:spPr>
          <a:xfrm>
            <a:off x="457199" y="274638"/>
            <a:ext cx="7293234" cy="1143001"/>
          </a:xfrm>
          <a:prstGeom prst="rect">
            <a:avLst/>
          </a:prstGeom>
        </p:spPr>
        <p:txBody>
          <a:bodyPr/>
          <a:lstStyle/>
          <a:p>
            <a:r>
              <a:t>COCOMO estimation models </a:t>
            </a:r>
          </a:p>
        </p:txBody>
      </p:sp>
      <p:pic>
        <p:nvPicPr>
          <p:cNvPr id="173" name="Content Placeholder 3" descr="Content Placeholder 3"/>
          <p:cNvPicPr>
            <a:picLocks noChangeAspect="1"/>
          </p:cNvPicPr>
          <p:nvPr/>
        </p:nvPicPr>
        <p:blipFill>
          <a:blip r:embed="rId4">
            <a:extLst/>
          </a:blip>
          <a:stretch>
            <a:fillRect/>
          </a:stretch>
        </p:blipFill>
        <p:spPr>
          <a:xfrm>
            <a:off x="719912" y="1600200"/>
            <a:ext cx="7704176" cy="4525963"/>
          </a:xfrm>
          <a:prstGeom prst="rect">
            <a:avLst/>
          </a:prstGeom>
          <a:ln w="12700">
            <a:miter lim="400000"/>
          </a:ln>
        </p:spPr>
      </p:pic>
      <p:pic>
        <p:nvPicPr>
          <p:cNvPr id="174"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itle 1"/>
          <p:cNvSpPr txBox="1">
            <a:spLocks noGrp="1"/>
          </p:cNvSpPr>
          <p:nvPr>
            <p:ph type="title"/>
          </p:nvPr>
        </p:nvSpPr>
        <p:spPr>
          <a:xfrm>
            <a:off x="457199" y="274638"/>
            <a:ext cx="7293234" cy="1143001"/>
          </a:xfrm>
          <a:prstGeom prst="rect">
            <a:avLst/>
          </a:prstGeom>
        </p:spPr>
        <p:txBody>
          <a:bodyPr/>
          <a:lstStyle/>
          <a:p>
            <a:r>
              <a:t>Project planning</a:t>
            </a:r>
          </a:p>
        </p:txBody>
      </p:sp>
      <p:sp>
        <p:nvSpPr>
          <p:cNvPr id="105"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Project planning involves breaking down the work into parts and assign these to project team members, anticipate problems that might arise and prepare tentative solutions to those problems.</a:t>
            </a:r>
            <a:r>
              <a:rPr>
                <a:solidFill>
                  <a:srgbClr val="46424D"/>
                </a:solidFill>
              </a:rPr>
              <a:t> </a:t>
            </a:r>
          </a:p>
          <a:p>
            <a:r>
              <a:t>Planning may be necessary with only outline software requirements.</a:t>
            </a:r>
          </a:p>
          <a:p>
            <a:r>
              <a:t>The aim of planning at this stage is to provide information that will be used in setting a price for the system to customers.</a:t>
            </a:r>
          </a:p>
        </p:txBody>
      </p:sp>
      <p:pic>
        <p:nvPicPr>
          <p:cNvPr id="10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478080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Rectangle 2"/>
          <p:cNvSpPr txBox="1">
            <a:spLocks noGrp="1"/>
          </p:cNvSpPr>
          <p:nvPr>
            <p:ph type="title"/>
          </p:nvPr>
        </p:nvSpPr>
        <p:spPr>
          <a:xfrm>
            <a:off x="457199" y="274638"/>
            <a:ext cx="7293234" cy="1143001"/>
          </a:xfrm>
          <a:prstGeom prst="rect">
            <a:avLst/>
          </a:prstGeom>
        </p:spPr>
        <p:txBody>
          <a:bodyPr/>
          <a:lstStyle/>
          <a:p>
            <a:r>
              <a:t>Application composition model</a:t>
            </a:r>
          </a:p>
        </p:txBody>
      </p:sp>
      <p:sp>
        <p:nvSpPr>
          <p:cNvPr id="177" name="Rectangle 3"/>
          <p:cNvSpPr txBox="1">
            <a:spLocks noGrp="1"/>
          </p:cNvSpPr>
          <p:nvPr>
            <p:ph type="body" idx="1"/>
          </p:nvPr>
        </p:nvSpPr>
        <p:spPr>
          <a:xfrm>
            <a:off x="457200" y="1600200"/>
            <a:ext cx="8229600" cy="4525963"/>
          </a:xfrm>
          <a:prstGeom prst="rect">
            <a:avLst/>
          </a:prstGeom>
        </p:spPr>
        <p:txBody>
          <a:bodyPr/>
          <a:lstStyle/>
          <a:p>
            <a:r>
              <a:t>Supports prototyping projects and projects where there is extensive reuse.</a:t>
            </a:r>
          </a:p>
          <a:p>
            <a:pPr>
              <a:defRPr>
                <a:solidFill>
                  <a:srgbClr val="FF0000"/>
                </a:solidFill>
              </a:defRPr>
            </a:pPr>
            <a:r>
              <a:t>Based on standard estimates </a:t>
            </a:r>
            <a:r>
              <a:rPr>
                <a:solidFill>
                  <a:srgbClr val="46424D"/>
                </a:solidFill>
              </a:rPr>
              <a:t>of </a:t>
            </a:r>
            <a:r>
              <a:t>developer productivity </a:t>
            </a:r>
            <a:r>
              <a:rPr>
                <a:solidFill>
                  <a:srgbClr val="46424D"/>
                </a:solidFill>
              </a:rPr>
              <a:t>in </a:t>
            </a:r>
            <a:r>
              <a:t>application (object) points</a:t>
            </a:r>
            <a:r>
              <a:rPr>
                <a:solidFill>
                  <a:srgbClr val="46424D"/>
                </a:solidFill>
              </a:rPr>
              <a:t>/month.</a:t>
            </a:r>
          </a:p>
          <a:p>
            <a:r>
              <a:t>Takes CASE tool use into account.</a:t>
            </a:r>
          </a:p>
          <a:p>
            <a:r>
              <a:t>Formula is</a:t>
            </a:r>
          </a:p>
          <a:p>
            <a:pPr marL="742950" lvl="1" indent="-285750" algn="just">
              <a:defRPr sz="2000">
                <a:latin typeface="+mj-lt"/>
                <a:ea typeface="+mj-ea"/>
                <a:cs typeface="+mj-cs"/>
                <a:sym typeface="Helvetica"/>
              </a:defRPr>
            </a:pPr>
            <a:r>
              <a:t>PM</a:t>
            </a:r>
            <a:r>
              <a:rPr>
                <a:latin typeface="Arial"/>
                <a:ea typeface="Arial"/>
                <a:cs typeface="Arial"/>
                <a:sym typeface="Arial"/>
              </a:rPr>
              <a:t> = </a:t>
            </a:r>
            <a:r>
              <a:t>( NAP</a:t>
            </a:r>
            <a:r>
              <a:rPr>
                <a:latin typeface="Arial"/>
                <a:ea typeface="Arial"/>
                <a:cs typeface="Arial"/>
                <a:sym typeface="Arial"/>
              </a:rPr>
              <a:t> </a:t>
            </a:r>
            <a:r>
              <a:rPr>
                <a:latin typeface="Symbol"/>
                <a:ea typeface="Symbol"/>
                <a:cs typeface="Symbol"/>
                <a:sym typeface="Symbol"/>
              </a:rPr>
              <a:t>´</a:t>
            </a:r>
            <a:r>
              <a:rPr>
                <a:latin typeface="Arial"/>
                <a:ea typeface="Arial"/>
                <a:cs typeface="Arial"/>
                <a:sym typeface="Arial"/>
              </a:rPr>
              <a:t> </a:t>
            </a:r>
            <a:r>
              <a:t>(1 - %reuse/100 ) ) / PROD</a:t>
            </a:r>
          </a:p>
          <a:p>
            <a:pPr marL="742950" lvl="1" indent="-285750" algn="just">
              <a:spcBef>
                <a:spcPts val="300"/>
              </a:spcBef>
              <a:defRPr sz="2000">
                <a:latin typeface="+mj-lt"/>
                <a:ea typeface="+mj-ea"/>
                <a:cs typeface="+mj-cs"/>
                <a:sym typeface="Helvetica"/>
              </a:defRPr>
            </a:pPr>
            <a:r>
              <a:t>PM</a:t>
            </a:r>
            <a:r>
              <a:rPr>
                <a:latin typeface="Arial"/>
                <a:ea typeface="Arial"/>
                <a:cs typeface="Arial"/>
                <a:sym typeface="Arial"/>
              </a:rPr>
              <a:t> is the effort in person-months, </a:t>
            </a:r>
            <a:r>
              <a:t>NAP</a:t>
            </a:r>
            <a:r>
              <a:rPr>
                <a:latin typeface="Arial"/>
                <a:ea typeface="Arial"/>
                <a:cs typeface="Arial"/>
                <a:sym typeface="Arial"/>
              </a:rPr>
              <a:t> is the number of application points and </a:t>
            </a:r>
            <a:r>
              <a:t>PROD</a:t>
            </a:r>
            <a:r>
              <a:rPr>
                <a:latin typeface="Arial"/>
                <a:ea typeface="Arial"/>
                <a:cs typeface="Arial"/>
                <a:sym typeface="Arial"/>
              </a:rPr>
              <a:t> is the productivity.</a:t>
            </a:r>
          </a:p>
        </p:txBody>
      </p:sp>
      <p:pic>
        <p:nvPicPr>
          <p:cNvPr id="17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746364" y="531332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8"/>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Title 1"/>
          <p:cNvSpPr txBox="1">
            <a:spLocks noGrp="1"/>
          </p:cNvSpPr>
          <p:nvPr>
            <p:ph type="title"/>
          </p:nvPr>
        </p:nvSpPr>
        <p:spPr>
          <a:xfrm>
            <a:off x="457199" y="274638"/>
            <a:ext cx="7293234" cy="1143001"/>
          </a:xfrm>
          <a:prstGeom prst="rect">
            <a:avLst/>
          </a:prstGeom>
        </p:spPr>
        <p:txBody>
          <a:bodyPr/>
          <a:lstStyle/>
          <a:p>
            <a:r>
              <a:t>Application-point productivity</a:t>
            </a:r>
          </a:p>
        </p:txBody>
      </p:sp>
      <p:graphicFrame>
        <p:nvGraphicFramePr>
          <p:cNvPr id="181" name="Content Placeholder 3"/>
          <p:cNvGraphicFramePr/>
          <p:nvPr/>
        </p:nvGraphicFramePr>
        <p:xfrm>
          <a:off x="457200" y="2529838"/>
          <a:ext cx="8229600" cy="1639569"/>
        </p:xfrm>
        <a:graphic>
          <a:graphicData uri="http://schemas.openxmlformats.org/drawingml/2006/table">
            <a:tbl>
              <a:tblPr firstRow="1" bandRow="1">
                <a:tableStyleId>{4C3C2611-4C71-4FC5-86AE-919BDF0F9419}</a:tableStyleId>
              </a:tblPr>
              <a:tblGrid>
                <a:gridCol w="1371600"/>
                <a:gridCol w="1371600"/>
                <a:gridCol w="1371600"/>
                <a:gridCol w="1371600"/>
                <a:gridCol w="1371600"/>
                <a:gridCol w="1371600"/>
              </a:tblGrid>
              <a:tr h="370840">
                <a:tc>
                  <a:txBody>
                    <a:bodyPr/>
                    <a:lstStyle/>
                    <a:p>
                      <a:pPr algn="l">
                        <a:defRPr sz="1800" b="0">
                          <a:solidFill>
                            <a:srgbClr val="000000"/>
                          </a:solidFill>
                        </a:defRPr>
                      </a:pPr>
                      <a:r>
                        <a:rPr sz="1400" b="1">
                          <a:latin typeface="Arial"/>
                          <a:ea typeface="Arial"/>
                          <a:cs typeface="Arial"/>
                          <a:sym typeface="Arial"/>
                        </a:rPr>
                        <a:t>Developer’s experience and capability</a:t>
                      </a:r>
                    </a:p>
                  </a:txBody>
                  <a:tcPr marL="73025" marR="73025" marT="73025" marB="73025" horzOverflow="overflow"/>
                </a:tc>
                <a:tc>
                  <a:txBody>
                    <a:bodyPr/>
                    <a:lstStyle/>
                    <a:p>
                      <a:pPr algn="just">
                        <a:defRPr sz="1800" b="0">
                          <a:solidFill>
                            <a:srgbClr val="000000"/>
                          </a:solidFill>
                        </a:defRPr>
                      </a:pPr>
                      <a:r>
                        <a:rPr sz="1400" b="1">
                          <a:latin typeface="Arial"/>
                          <a:ea typeface="Arial"/>
                          <a:cs typeface="Arial"/>
                          <a:sym typeface="Arial"/>
                        </a:rPr>
                        <a:t>Very low</a:t>
                      </a:r>
                    </a:p>
                  </a:txBody>
                  <a:tcPr marL="73025" marR="73025" marT="73025" marB="73025" horzOverflow="overflow"/>
                </a:tc>
                <a:tc>
                  <a:txBody>
                    <a:bodyPr/>
                    <a:lstStyle/>
                    <a:p>
                      <a:pPr algn="just">
                        <a:defRPr sz="1800" b="0">
                          <a:solidFill>
                            <a:srgbClr val="000000"/>
                          </a:solidFill>
                        </a:defRPr>
                      </a:pPr>
                      <a:r>
                        <a:rPr sz="1400" b="1">
                          <a:latin typeface="Arial"/>
                          <a:ea typeface="Arial"/>
                          <a:cs typeface="Arial"/>
                          <a:sym typeface="Arial"/>
                        </a:rPr>
                        <a:t>Low</a:t>
                      </a:r>
                    </a:p>
                  </a:txBody>
                  <a:tcPr marL="73025" marR="73025" marT="73025" marB="73025" horzOverflow="overflow"/>
                </a:tc>
                <a:tc>
                  <a:txBody>
                    <a:bodyPr/>
                    <a:lstStyle/>
                    <a:p>
                      <a:pPr algn="just">
                        <a:defRPr sz="1800" b="0">
                          <a:solidFill>
                            <a:srgbClr val="000000"/>
                          </a:solidFill>
                        </a:defRPr>
                      </a:pPr>
                      <a:r>
                        <a:rPr sz="1400" b="1">
                          <a:latin typeface="Arial"/>
                          <a:ea typeface="Arial"/>
                          <a:cs typeface="Arial"/>
                          <a:sym typeface="Arial"/>
                        </a:rPr>
                        <a:t>Nominal</a:t>
                      </a:r>
                    </a:p>
                  </a:txBody>
                  <a:tcPr marL="73025" marR="73025" marT="73025" marB="73025" horzOverflow="overflow"/>
                </a:tc>
                <a:tc>
                  <a:txBody>
                    <a:bodyPr/>
                    <a:lstStyle/>
                    <a:p>
                      <a:pPr algn="just">
                        <a:defRPr sz="1800" b="0">
                          <a:solidFill>
                            <a:srgbClr val="000000"/>
                          </a:solidFill>
                        </a:defRPr>
                      </a:pPr>
                      <a:r>
                        <a:rPr sz="1400" b="1">
                          <a:latin typeface="Arial"/>
                          <a:ea typeface="Arial"/>
                          <a:cs typeface="Arial"/>
                          <a:sym typeface="Arial"/>
                        </a:rPr>
                        <a:t>High</a:t>
                      </a:r>
                    </a:p>
                  </a:txBody>
                  <a:tcPr marL="73025" marR="73025" marT="73025" marB="73025" horzOverflow="overflow"/>
                </a:tc>
                <a:tc>
                  <a:txBody>
                    <a:bodyPr/>
                    <a:lstStyle/>
                    <a:p>
                      <a:pPr algn="just">
                        <a:defRPr sz="1800" b="0">
                          <a:solidFill>
                            <a:srgbClr val="000000"/>
                          </a:solidFill>
                        </a:defRPr>
                      </a:pPr>
                      <a:r>
                        <a:rPr sz="1400" b="1">
                          <a:latin typeface="Arial"/>
                          <a:ea typeface="Arial"/>
                          <a:cs typeface="Arial"/>
                          <a:sym typeface="Arial"/>
                        </a:rPr>
                        <a:t>Very high</a:t>
                      </a:r>
                    </a:p>
                  </a:txBody>
                  <a:tcPr marL="73025" marR="73025" marT="73025" marB="73025" horzOverflow="overflow"/>
                </a:tc>
              </a:tr>
              <a:tr h="370840">
                <a:tc>
                  <a:txBody>
                    <a:bodyPr/>
                    <a:lstStyle/>
                    <a:p>
                      <a:pPr algn="l">
                        <a:defRPr sz="1800"/>
                      </a:pPr>
                      <a:r>
                        <a:rPr sz="1400">
                          <a:latin typeface="Arial"/>
                          <a:ea typeface="Arial"/>
                          <a:cs typeface="Arial"/>
                          <a:sym typeface="Arial"/>
                        </a:rPr>
                        <a:t>ICASE maturity and capability</a:t>
                      </a:r>
                    </a:p>
                  </a:txBody>
                  <a:tcPr marL="0" marR="0" marT="0" marB="0" horzOverflow="overflow"/>
                </a:tc>
                <a:tc>
                  <a:txBody>
                    <a:bodyPr/>
                    <a:lstStyle/>
                    <a:p>
                      <a:pPr algn="just">
                        <a:defRPr sz="1800"/>
                      </a:pPr>
                      <a:r>
                        <a:rPr sz="1400">
                          <a:latin typeface="Arial"/>
                          <a:ea typeface="Arial"/>
                          <a:cs typeface="Arial"/>
                          <a:sym typeface="Arial"/>
                        </a:rPr>
                        <a:t>Very low</a:t>
                      </a:r>
                    </a:p>
                  </a:txBody>
                  <a:tcPr marL="0" marR="0" marT="0" marB="0" horzOverflow="overflow"/>
                </a:tc>
                <a:tc>
                  <a:txBody>
                    <a:bodyPr/>
                    <a:lstStyle/>
                    <a:p>
                      <a:pPr algn="just">
                        <a:defRPr sz="1800"/>
                      </a:pPr>
                      <a:r>
                        <a:rPr sz="1400">
                          <a:latin typeface="Arial"/>
                          <a:ea typeface="Arial"/>
                          <a:cs typeface="Arial"/>
                          <a:sym typeface="Arial"/>
                        </a:rPr>
                        <a:t>Low</a:t>
                      </a:r>
                    </a:p>
                  </a:txBody>
                  <a:tcPr marL="0" marR="0" marT="0" marB="0" horzOverflow="overflow"/>
                </a:tc>
                <a:tc>
                  <a:txBody>
                    <a:bodyPr/>
                    <a:lstStyle/>
                    <a:p>
                      <a:pPr algn="just">
                        <a:defRPr sz="1800"/>
                      </a:pPr>
                      <a:r>
                        <a:rPr sz="1400">
                          <a:latin typeface="Arial"/>
                          <a:ea typeface="Arial"/>
                          <a:cs typeface="Arial"/>
                          <a:sym typeface="Arial"/>
                        </a:rPr>
                        <a:t>Nominal</a:t>
                      </a:r>
                    </a:p>
                  </a:txBody>
                  <a:tcPr marL="0" marR="0" marT="0" marB="0" horzOverflow="overflow"/>
                </a:tc>
                <a:tc>
                  <a:txBody>
                    <a:bodyPr/>
                    <a:lstStyle/>
                    <a:p>
                      <a:pPr algn="just">
                        <a:defRPr sz="1800"/>
                      </a:pPr>
                      <a:r>
                        <a:rPr sz="1400">
                          <a:latin typeface="Arial"/>
                          <a:ea typeface="Arial"/>
                          <a:cs typeface="Arial"/>
                          <a:sym typeface="Arial"/>
                        </a:rPr>
                        <a:t>High</a:t>
                      </a:r>
                    </a:p>
                  </a:txBody>
                  <a:tcPr marL="0" marR="0" marT="0" marB="0" horzOverflow="overflow"/>
                </a:tc>
                <a:tc>
                  <a:txBody>
                    <a:bodyPr/>
                    <a:lstStyle/>
                    <a:p>
                      <a:pPr algn="just">
                        <a:defRPr sz="1800"/>
                      </a:pPr>
                      <a:r>
                        <a:rPr sz="1400">
                          <a:latin typeface="Arial"/>
                          <a:ea typeface="Arial"/>
                          <a:cs typeface="Arial"/>
                          <a:sym typeface="Arial"/>
                        </a:rPr>
                        <a:t>Very high</a:t>
                      </a:r>
                    </a:p>
                  </a:txBody>
                  <a:tcPr marL="0" marR="0" marT="0" marB="0" horzOverflow="overflow"/>
                </a:tc>
              </a:tr>
              <a:tr h="370840">
                <a:tc>
                  <a:txBody>
                    <a:bodyPr/>
                    <a:lstStyle/>
                    <a:p>
                      <a:pPr algn="l">
                        <a:defRPr sz="1800"/>
                      </a:pPr>
                      <a:r>
                        <a:rPr sz="1400">
                          <a:latin typeface="Arial"/>
                          <a:ea typeface="Arial"/>
                          <a:cs typeface="Arial"/>
                          <a:sym typeface="Arial"/>
                        </a:rPr>
                        <a:t>PROD (NAP/month)</a:t>
                      </a:r>
                    </a:p>
                  </a:txBody>
                  <a:tcPr marL="0" marR="0" marT="0" marB="0" horzOverflow="overflow"/>
                </a:tc>
                <a:tc>
                  <a:txBody>
                    <a:bodyPr/>
                    <a:lstStyle/>
                    <a:p>
                      <a:pPr algn="just">
                        <a:defRPr sz="1800"/>
                      </a:pPr>
                      <a:r>
                        <a:rPr sz="1400">
                          <a:latin typeface="Arial"/>
                          <a:ea typeface="Arial"/>
                          <a:cs typeface="Arial"/>
                          <a:sym typeface="Arial"/>
                        </a:rPr>
                        <a:t>4</a:t>
                      </a:r>
                    </a:p>
                  </a:txBody>
                  <a:tcPr marL="0" marR="0" marT="0" marB="0" horzOverflow="overflow"/>
                </a:tc>
                <a:tc>
                  <a:txBody>
                    <a:bodyPr/>
                    <a:lstStyle/>
                    <a:p>
                      <a:pPr algn="just">
                        <a:defRPr sz="1800"/>
                      </a:pPr>
                      <a:r>
                        <a:rPr sz="1400">
                          <a:latin typeface="Arial"/>
                          <a:ea typeface="Arial"/>
                          <a:cs typeface="Arial"/>
                          <a:sym typeface="Arial"/>
                        </a:rPr>
                        <a:t>7</a:t>
                      </a:r>
                    </a:p>
                  </a:txBody>
                  <a:tcPr marL="0" marR="0" marT="0" marB="0" horzOverflow="overflow"/>
                </a:tc>
                <a:tc>
                  <a:txBody>
                    <a:bodyPr/>
                    <a:lstStyle/>
                    <a:p>
                      <a:pPr algn="just">
                        <a:defRPr sz="1800"/>
                      </a:pPr>
                      <a:r>
                        <a:rPr sz="1400">
                          <a:latin typeface="Arial"/>
                          <a:ea typeface="Arial"/>
                          <a:cs typeface="Arial"/>
                          <a:sym typeface="Arial"/>
                        </a:rPr>
                        <a:t>13</a:t>
                      </a:r>
                    </a:p>
                  </a:txBody>
                  <a:tcPr marL="0" marR="0" marT="0" marB="0" horzOverflow="overflow"/>
                </a:tc>
                <a:tc>
                  <a:txBody>
                    <a:bodyPr/>
                    <a:lstStyle/>
                    <a:p>
                      <a:pPr algn="just">
                        <a:defRPr sz="1800"/>
                      </a:pPr>
                      <a:r>
                        <a:rPr sz="1400">
                          <a:latin typeface="Arial"/>
                          <a:ea typeface="Arial"/>
                          <a:cs typeface="Arial"/>
                          <a:sym typeface="Arial"/>
                        </a:rPr>
                        <a:t>25</a:t>
                      </a:r>
                    </a:p>
                  </a:txBody>
                  <a:tcPr marL="0" marR="0" marT="0" marB="0" horzOverflow="overflow"/>
                </a:tc>
                <a:tc>
                  <a:txBody>
                    <a:bodyPr/>
                    <a:lstStyle/>
                    <a:p>
                      <a:pPr algn="just">
                        <a:defRPr sz="1800"/>
                      </a:pPr>
                      <a:r>
                        <a:rPr sz="1400">
                          <a:latin typeface="Arial"/>
                          <a:ea typeface="Arial"/>
                          <a:cs typeface="Arial"/>
                          <a:sym typeface="Arial"/>
                        </a:rPr>
                        <a:t>50</a:t>
                      </a:r>
                    </a:p>
                  </a:txBody>
                  <a:tcPr marL="0" marR="0" marT="0" marB="0" horzOverflow="overflow"/>
                </a:tc>
              </a:tr>
            </a:tbl>
          </a:graphicData>
        </a:graphic>
      </p:graphicFrame>
      <p:pic>
        <p:nvPicPr>
          <p:cNvPr id="18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438481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Rectangle 2"/>
          <p:cNvSpPr txBox="1">
            <a:spLocks noGrp="1"/>
          </p:cNvSpPr>
          <p:nvPr>
            <p:ph type="title"/>
          </p:nvPr>
        </p:nvSpPr>
        <p:spPr>
          <a:xfrm>
            <a:off x="457199" y="274638"/>
            <a:ext cx="7293234" cy="1143001"/>
          </a:xfrm>
          <a:prstGeom prst="rect">
            <a:avLst/>
          </a:prstGeom>
        </p:spPr>
        <p:txBody>
          <a:bodyPr lIns="44622" tIns="44622" rIns="44622" bIns="44622"/>
          <a:lstStyle/>
          <a:p>
            <a:r>
              <a:t>Early design model</a:t>
            </a:r>
          </a:p>
        </p:txBody>
      </p:sp>
      <p:sp>
        <p:nvSpPr>
          <p:cNvPr id="185" name="Rectangle 3"/>
          <p:cNvSpPr txBox="1">
            <a:spLocks noGrp="1"/>
          </p:cNvSpPr>
          <p:nvPr>
            <p:ph type="body" idx="1"/>
          </p:nvPr>
        </p:nvSpPr>
        <p:spPr>
          <a:xfrm>
            <a:off x="457200" y="1600200"/>
            <a:ext cx="8229600" cy="4525963"/>
          </a:xfrm>
          <a:prstGeom prst="rect">
            <a:avLst/>
          </a:prstGeom>
        </p:spPr>
        <p:txBody>
          <a:bodyPr lIns="44622" tIns="44622" rIns="44622" bIns="44622"/>
          <a:lstStyle/>
          <a:p>
            <a:pPr>
              <a:lnSpc>
                <a:spcPct val="90000"/>
              </a:lnSpc>
              <a:defRPr>
                <a:solidFill>
                  <a:srgbClr val="FF0000"/>
                </a:solidFill>
              </a:defRPr>
            </a:pPr>
            <a:r>
              <a:t>Estimates</a:t>
            </a:r>
            <a:r>
              <a:rPr>
                <a:solidFill>
                  <a:srgbClr val="46424D"/>
                </a:solidFill>
              </a:rPr>
              <a:t> </a:t>
            </a:r>
            <a:r>
              <a:t>can be made after the requirements have been agreed</a:t>
            </a:r>
            <a:r>
              <a:rPr>
                <a:solidFill>
                  <a:srgbClr val="46424D"/>
                </a:solidFill>
              </a:rPr>
              <a:t>.</a:t>
            </a:r>
          </a:p>
          <a:p>
            <a:pPr>
              <a:lnSpc>
                <a:spcPct val="90000"/>
              </a:lnSpc>
            </a:pPr>
            <a:r>
              <a:t>Based on </a:t>
            </a:r>
            <a:r>
              <a:rPr>
                <a:solidFill>
                  <a:srgbClr val="FF0000"/>
                </a:solidFill>
              </a:rPr>
              <a:t>a standard formula </a:t>
            </a:r>
            <a:r>
              <a:t>for algorithmic models</a:t>
            </a:r>
          </a:p>
          <a:p>
            <a:pPr marL="742950" lvl="1" indent="-285750" algn="just">
              <a:lnSpc>
                <a:spcPct val="90000"/>
              </a:lnSpc>
              <a:defRPr sz="2000">
                <a:latin typeface="+mj-lt"/>
                <a:ea typeface="+mj-ea"/>
                <a:cs typeface="+mj-cs"/>
                <a:sym typeface="Helvetica"/>
              </a:defRPr>
            </a:pPr>
            <a:r>
              <a:t>PM</a:t>
            </a:r>
            <a:r>
              <a:rPr>
                <a:latin typeface="Arial"/>
                <a:ea typeface="Arial"/>
                <a:cs typeface="Arial"/>
                <a:sym typeface="Arial"/>
              </a:rPr>
              <a:t> = </a:t>
            </a:r>
            <a:r>
              <a:t>A</a:t>
            </a:r>
            <a:r>
              <a:rPr>
                <a:latin typeface="Arial"/>
                <a:ea typeface="Arial"/>
                <a:cs typeface="Arial"/>
                <a:sym typeface="Arial"/>
              </a:rPr>
              <a:t> </a:t>
            </a:r>
            <a:r>
              <a:rPr>
                <a:latin typeface="Symbol"/>
                <a:ea typeface="Symbol"/>
                <a:cs typeface="Symbol"/>
                <a:sym typeface="Symbol"/>
              </a:rPr>
              <a:t>´</a:t>
            </a:r>
            <a:r>
              <a:rPr>
                <a:latin typeface="Arial"/>
                <a:ea typeface="Arial"/>
                <a:cs typeface="Arial"/>
                <a:sym typeface="Arial"/>
              </a:rPr>
              <a:t> </a:t>
            </a:r>
            <a:r>
              <a:t>Size</a:t>
            </a:r>
            <a:r>
              <a:rPr baseline="30000"/>
              <a:t>B</a:t>
            </a:r>
            <a:r>
              <a:rPr baseline="30000">
                <a:latin typeface="Arial"/>
                <a:ea typeface="Arial"/>
                <a:cs typeface="Arial"/>
                <a:sym typeface="Arial"/>
              </a:rPr>
              <a:t> </a:t>
            </a:r>
            <a:r>
              <a:rPr>
                <a:latin typeface="Symbol"/>
                <a:ea typeface="Symbol"/>
                <a:cs typeface="Symbol"/>
                <a:sym typeface="Symbol"/>
              </a:rPr>
              <a:t>´</a:t>
            </a:r>
            <a:r>
              <a:rPr>
                <a:latin typeface="Arial"/>
                <a:ea typeface="Arial"/>
                <a:cs typeface="Arial"/>
                <a:sym typeface="Arial"/>
              </a:rPr>
              <a:t> </a:t>
            </a:r>
            <a:r>
              <a:t>M</a:t>
            </a:r>
            <a:r>
              <a:rPr>
                <a:latin typeface="Arial"/>
                <a:ea typeface="Arial"/>
                <a:cs typeface="Arial"/>
                <a:sym typeface="Arial"/>
              </a:rPr>
              <a:t> where</a:t>
            </a:r>
          </a:p>
          <a:p>
            <a:pPr marL="742950" lvl="1" indent="-285750" algn="just">
              <a:lnSpc>
                <a:spcPct val="90000"/>
              </a:lnSpc>
              <a:spcBef>
                <a:spcPts val="300"/>
              </a:spcBef>
              <a:defRPr sz="2000">
                <a:latin typeface="+mj-lt"/>
                <a:ea typeface="+mj-ea"/>
                <a:cs typeface="+mj-cs"/>
                <a:sym typeface="Helvetica"/>
              </a:defRPr>
            </a:pPr>
            <a:r>
              <a:t>M</a:t>
            </a:r>
            <a:r>
              <a:rPr>
                <a:latin typeface="Arial"/>
                <a:ea typeface="Arial"/>
                <a:cs typeface="Arial"/>
                <a:sym typeface="Arial"/>
              </a:rPr>
              <a:t> = PERS </a:t>
            </a:r>
            <a:r>
              <a:rPr>
                <a:latin typeface="Symbol"/>
                <a:ea typeface="Symbol"/>
                <a:cs typeface="Symbol"/>
                <a:sym typeface="Symbol"/>
              </a:rPr>
              <a:t>´</a:t>
            </a:r>
            <a:r>
              <a:rPr>
                <a:latin typeface="Arial"/>
                <a:ea typeface="Arial"/>
                <a:cs typeface="Arial"/>
                <a:sym typeface="Arial"/>
              </a:rPr>
              <a:t> RCPX </a:t>
            </a:r>
            <a:r>
              <a:rPr>
                <a:latin typeface="Symbol"/>
                <a:ea typeface="Symbol"/>
                <a:cs typeface="Symbol"/>
                <a:sym typeface="Symbol"/>
              </a:rPr>
              <a:t>´</a:t>
            </a:r>
            <a:r>
              <a:rPr>
                <a:latin typeface="Arial"/>
                <a:ea typeface="Arial"/>
                <a:cs typeface="Arial"/>
                <a:sym typeface="Arial"/>
              </a:rPr>
              <a:t> RUSE </a:t>
            </a:r>
            <a:r>
              <a:rPr>
                <a:latin typeface="Symbol"/>
                <a:ea typeface="Symbol"/>
                <a:cs typeface="Symbol"/>
                <a:sym typeface="Symbol"/>
              </a:rPr>
              <a:t>´</a:t>
            </a:r>
            <a:r>
              <a:rPr>
                <a:latin typeface="Arial"/>
                <a:ea typeface="Arial"/>
                <a:cs typeface="Arial"/>
                <a:sym typeface="Arial"/>
              </a:rPr>
              <a:t> PDIF </a:t>
            </a:r>
            <a:r>
              <a:rPr>
                <a:latin typeface="Symbol"/>
                <a:ea typeface="Symbol"/>
                <a:cs typeface="Symbol"/>
                <a:sym typeface="Symbol"/>
              </a:rPr>
              <a:t>´</a:t>
            </a:r>
            <a:r>
              <a:rPr>
                <a:latin typeface="Arial"/>
                <a:ea typeface="Arial"/>
                <a:cs typeface="Arial"/>
                <a:sym typeface="Arial"/>
              </a:rPr>
              <a:t> PREX </a:t>
            </a:r>
            <a:r>
              <a:rPr>
                <a:latin typeface="Symbol"/>
                <a:ea typeface="Symbol"/>
                <a:cs typeface="Symbol"/>
                <a:sym typeface="Symbol"/>
              </a:rPr>
              <a:t>´</a:t>
            </a:r>
            <a:r>
              <a:rPr>
                <a:latin typeface="Arial"/>
                <a:ea typeface="Arial"/>
                <a:cs typeface="Arial"/>
                <a:sym typeface="Arial"/>
              </a:rPr>
              <a:t> FCIL </a:t>
            </a:r>
            <a:r>
              <a:rPr>
                <a:latin typeface="Symbol"/>
                <a:ea typeface="Symbol"/>
                <a:cs typeface="Symbol"/>
                <a:sym typeface="Symbol"/>
              </a:rPr>
              <a:t>´</a:t>
            </a:r>
            <a:r>
              <a:rPr>
                <a:latin typeface="Arial"/>
                <a:ea typeface="Arial"/>
                <a:cs typeface="Arial"/>
                <a:sym typeface="Arial"/>
              </a:rPr>
              <a:t> SCED;</a:t>
            </a:r>
          </a:p>
          <a:p>
            <a:pPr marL="742950" lvl="1" indent="-285750" algn="just">
              <a:lnSpc>
                <a:spcPct val="90000"/>
              </a:lnSpc>
              <a:spcBef>
                <a:spcPts val="300"/>
              </a:spcBef>
              <a:defRPr sz="2000"/>
            </a:pPr>
            <a:r>
              <a:t>A = 2.94 in initial calibration, Size in KLOC, B varies from 1.1 to 1.24 depending on novelty of the project, development flexibility, risk management approaches and the process maturity.</a:t>
            </a:r>
          </a:p>
        </p:txBody>
      </p:sp>
      <p:pic>
        <p:nvPicPr>
          <p:cNvPr id="18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421790" y="4870755"/>
            <a:ext cx="571500"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Rectangle 2"/>
          <p:cNvSpPr txBox="1">
            <a:spLocks noGrp="1"/>
          </p:cNvSpPr>
          <p:nvPr>
            <p:ph type="title"/>
          </p:nvPr>
        </p:nvSpPr>
        <p:spPr>
          <a:xfrm>
            <a:off x="457199" y="274638"/>
            <a:ext cx="7293234" cy="1143001"/>
          </a:xfrm>
          <a:prstGeom prst="rect">
            <a:avLst/>
          </a:prstGeom>
        </p:spPr>
        <p:txBody>
          <a:bodyPr/>
          <a:lstStyle/>
          <a:p>
            <a:r>
              <a:t>Multipliers</a:t>
            </a:r>
          </a:p>
        </p:txBody>
      </p:sp>
      <p:sp>
        <p:nvSpPr>
          <p:cNvPr id="189" name="Rectangle 3"/>
          <p:cNvSpPr txBox="1">
            <a:spLocks noGrp="1"/>
          </p:cNvSpPr>
          <p:nvPr>
            <p:ph type="body" idx="1"/>
          </p:nvPr>
        </p:nvSpPr>
        <p:spPr>
          <a:xfrm>
            <a:off x="688975" y="1606550"/>
            <a:ext cx="7804150" cy="4129088"/>
          </a:xfrm>
          <a:prstGeom prst="rect">
            <a:avLst/>
          </a:prstGeom>
        </p:spPr>
        <p:txBody>
          <a:bodyPr/>
          <a:lstStyle/>
          <a:p>
            <a:pPr>
              <a:lnSpc>
                <a:spcPct val="90000"/>
              </a:lnSpc>
            </a:pPr>
            <a:r>
              <a:t>Multipliers reflect the capability of the developers, the non-functional requirements, the familiarity with the development platform, etc.</a:t>
            </a:r>
          </a:p>
          <a:p>
            <a:pPr marL="742950" lvl="1" indent="-285750">
              <a:lnSpc>
                <a:spcPct val="90000"/>
              </a:lnSpc>
              <a:spcBef>
                <a:spcPts val="300"/>
              </a:spcBef>
              <a:defRPr sz="2000"/>
            </a:pPr>
            <a:r>
              <a:t>RCPX - product reliability and complexity;</a:t>
            </a:r>
          </a:p>
          <a:p>
            <a:pPr marL="742950" lvl="1" indent="-285750">
              <a:lnSpc>
                <a:spcPct val="90000"/>
              </a:lnSpc>
              <a:spcBef>
                <a:spcPts val="300"/>
              </a:spcBef>
              <a:defRPr sz="2000"/>
            </a:pPr>
            <a:r>
              <a:t>RUSE - the reuse required;</a:t>
            </a:r>
          </a:p>
          <a:p>
            <a:pPr marL="742950" lvl="1" indent="-285750">
              <a:lnSpc>
                <a:spcPct val="90000"/>
              </a:lnSpc>
              <a:spcBef>
                <a:spcPts val="300"/>
              </a:spcBef>
              <a:defRPr sz="2000"/>
            </a:pPr>
            <a:r>
              <a:t>PDIF - platform difficulty;</a:t>
            </a:r>
          </a:p>
          <a:p>
            <a:pPr marL="742950" lvl="1" indent="-285750">
              <a:lnSpc>
                <a:spcPct val="90000"/>
              </a:lnSpc>
              <a:spcBef>
                <a:spcPts val="300"/>
              </a:spcBef>
              <a:defRPr sz="2000"/>
            </a:pPr>
            <a:r>
              <a:t>PREX - personnel experience;</a:t>
            </a:r>
          </a:p>
          <a:p>
            <a:pPr marL="742950" lvl="1" indent="-285750">
              <a:lnSpc>
                <a:spcPct val="90000"/>
              </a:lnSpc>
              <a:spcBef>
                <a:spcPts val="300"/>
              </a:spcBef>
              <a:defRPr sz="2000"/>
            </a:pPr>
            <a:r>
              <a:t>PERS - personnel capability;</a:t>
            </a:r>
          </a:p>
          <a:p>
            <a:pPr marL="742950" lvl="1" indent="-285750">
              <a:lnSpc>
                <a:spcPct val="90000"/>
              </a:lnSpc>
              <a:spcBef>
                <a:spcPts val="300"/>
              </a:spcBef>
              <a:defRPr sz="2000"/>
            </a:pPr>
            <a:r>
              <a:t>SCED - required schedule;</a:t>
            </a:r>
          </a:p>
          <a:p>
            <a:pPr marL="742950" lvl="1" indent="-285750">
              <a:lnSpc>
                <a:spcPct val="90000"/>
              </a:lnSpc>
              <a:spcBef>
                <a:spcPts val="300"/>
              </a:spcBef>
              <a:defRPr sz="2000"/>
            </a:pPr>
            <a:r>
              <a:t>FCIL - the team support facilities.</a:t>
            </a:r>
          </a:p>
        </p:txBody>
      </p:sp>
      <p:pic>
        <p:nvPicPr>
          <p:cNvPr id="19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869264" y="516413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0"/>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Rectangle 2"/>
          <p:cNvSpPr txBox="1">
            <a:spLocks noGrp="1"/>
          </p:cNvSpPr>
          <p:nvPr>
            <p:ph type="title"/>
          </p:nvPr>
        </p:nvSpPr>
        <p:spPr>
          <a:xfrm>
            <a:off x="457199" y="274638"/>
            <a:ext cx="7293234" cy="1143001"/>
          </a:xfrm>
          <a:prstGeom prst="rect">
            <a:avLst/>
          </a:prstGeom>
        </p:spPr>
        <p:txBody>
          <a:bodyPr/>
          <a:lstStyle/>
          <a:p>
            <a:r>
              <a:t>The reuse model</a:t>
            </a:r>
          </a:p>
        </p:txBody>
      </p:sp>
      <p:sp>
        <p:nvSpPr>
          <p:cNvPr id="193" name="Rectangle 3"/>
          <p:cNvSpPr txBox="1">
            <a:spLocks noGrp="1"/>
          </p:cNvSpPr>
          <p:nvPr>
            <p:ph type="body" idx="1"/>
          </p:nvPr>
        </p:nvSpPr>
        <p:spPr>
          <a:xfrm>
            <a:off x="457200" y="1600200"/>
            <a:ext cx="8229600" cy="4525963"/>
          </a:xfrm>
          <a:prstGeom prst="rect">
            <a:avLst/>
          </a:prstGeom>
        </p:spPr>
        <p:txBody>
          <a:bodyPr/>
          <a:lstStyle/>
          <a:p>
            <a:pPr>
              <a:lnSpc>
                <a:spcPct val="90000"/>
              </a:lnSpc>
              <a:defRPr>
                <a:solidFill>
                  <a:srgbClr val="FF0000"/>
                </a:solidFill>
              </a:defRPr>
            </a:pPr>
            <a:r>
              <a:t>Takes into account black-box code </a:t>
            </a:r>
            <a:r>
              <a:rPr>
                <a:solidFill>
                  <a:srgbClr val="46424D"/>
                </a:solidFill>
              </a:rPr>
              <a:t>that is reused without change and code that has to be adapted to integrate it with new code.</a:t>
            </a:r>
          </a:p>
          <a:p>
            <a:pPr>
              <a:lnSpc>
                <a:spcPct val="90000"/>
              </a:lnSpc>
            </a:pPr>
            <a:r>
              <a:t>There are two versions:</a:t>
            </a:r>
          </a:p>
          <a:p>
            <a:pPr marL="742950" lvl="1" indent="-285750">
              <a:lnSpc>
                <a:spcPct val="90000"/>
              </a:lnSpc>
              <a:spcBef>
                <a:spcPts val="300"/>
              </a:spcBef>
              <a:defRPr sz="2000">
                <a:solidFill>
                  <a:srgbClr val="FF0000"/>
                </a:solidFill>
              </a:defRPr>
            </a:pPr>
            <a:r>
              <a:t>Black-box reuse</a:t>
            </a:r>
            <a:r>
              <a:rPr>
                <a:solidFill>
                  <a:srgbClr val="46424D"/>
                </a:solidFill>
              </a:rPr>
              <a:t> where code is not modified. An effort estimate (PM) is computed.</a:t>
            </a:r>
          </a:p>
          <a:p>
            <a:pPr marL="742950" lvl="1" indent="-285750">
              <a:lnSpc>
                <a:spcPct val="90000"/>
              </a:lnSpc>
              <a:spcBef>
                <a:spcPts val="300"/>
              </a:spcBef>
              <a:defRPr sz="2000">
                <a:solidFill>
                  <a:srgbClr val="FF0000"/>
                </a:solidFill>
              </a:defRPr>
            </a:pPr>
            <a:r>
              <a:t>White-box reuse where code is modified</a:t>
            </a:r>
            <a:r>
              <a:rPr>
                <a:solidFill>
                  <a:srgbClr val="46424D"/>
                </a:solidFill>
              </a:rPr>
              <a:t>. A size estimate equivalent to the number of lines of new source code is computed. This then adjusts the size estimate for new code.</a:t>
            </a:r>
          </a:p>
        </p:txBody>
      </p:sp>
      <p:pic>
        <p:nvPicPr>
          <p:cNvPr id="19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681244" y="457598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Rectangle 2"/>
          <p:cNvSpPr txBox="1">
            <a:spLocks noGrp="1"/>
          </p:cNvSpPr>
          <p:nvPr>
            <p:ph type="title"/>
          </p:nvPr>
        </p:nvSpPr>
        <p:spPr>
          <a:xfrm>
            <a:off x="457199" y="274638"/>
            <a:ext cx="7293234" cy="1143001"/>
          </a:xfrm>
          <a:prstGeom prst="rect">
            <a:avLst/>
          </a:prstGeom>
        </p:spPr>
        <p:txBody>
          <a:bodyPr/>
          <a:lstStyle/>
          <a:p>
            <a:r>
              <a:rPr dirty="0"/>
              <a:t>Reuse model estimates </a:t>
            </a:r>
          </a:p>
        </p:txBody>
      </p:sp>
      <p:sp>
        <p:nvSpPr>
          <p:cNvPr id="197" name="Rectangle 3"/>
          <p:cNvSpPr txBox="1">
            <a:spLocks noGrp="1"/>
          </p:cNvSpPr>
          <p:nvPr>
            <p:ph type="body" idx="1"/>
          </p:nvPr>
        </p:nvSpPr>
        <p:spPr>
          <a:xfrm>
            <a:off x="457200" y="1600200"/>
            <a:ext cx="8229600" cy="4525963"/>
          </a:xfrm>
          <a:prstGeom prst="rect">
            <a:avLst/>
          </a:prstGeom>
        </p:spPr>
        <p:txBody>
          <a:bodyPr>
            <a:normAutofit fontScale="92500"/>
          </a:bodyPr>
          <a:lstStyle/>
          <a:p>
            <a:r>
              <a:rPr lang="en-US" altLang="zh-CN" dirty="0"/>
              <a:t>The formula used to calculate the source code equivalence</a:t>
            </a:r>
          </a:p>
          <a:p>
            <a:pPr marL="457200" lvl="1" indent="0">
              <a:buNone/>
            </a:pPr>
            <a:r>
              <a:rPr lang="en-US" altLang="zh-CN" dirty="0"/>
              <a:t>	ESLOC = ASLOC * (1-AT/100) * AAM.</a:t>
            </a:r>
          </a:p>
          <a:p>
            <a:pPr lvl="1"/>
            <a:r>
              <a:rPr lang="en-US" altLang="zh-CN" dirty="0"/>
              <a:t>ESLOC is the equivalence number of lines of new code</a:t>
            </a:r>
          </a:p>
          <a:p>
            <a:pPr lvl="1"/>
            <a:r>
              <a:rPr lang="en-US" altLang="zh-CN" dirty="0"/>
              <a:t>ASLOC is the number of lines of generated code</a:t>
            </a:r>
          </a:p>
          <a:p>
            <a:pPr lvl="1"/>
            <a:r>
              <a:rPr lang="en-US" altLang="zh-CN" dirty="0"/>
              <a:t>AT is the percentage of code automatically generated.</a:t>
            </a:r>
          </a:p>
          <a:p>
            <a:pPr lvl="1"/>
            <a:r>
              <a:rPr lang="en-US" altLang="zh-CN" dirty="0"/>
              <a:t>AAM is the adaptation adjustment multiplier computed from the costs of changing the reused code, the costs of understanding how to integrate the code and the costs of reuse decision making.</a:t>
            </a:r>
          </a:p>
          <a:p>
            <a:r>
              <a:rPr lang="en-US" altLang="zh-CN" dirty="0"/>
              <a:t>Apply the standard formula to calculate total effort</a:t>
            </a:r>
          </a:p>
          <a:p>
            <a:pPr lvl="1"/>
            <a:r>
              <a:rPr lang="en-GB" altLang="zh-CN" dirty="0">
                <a:latin typeface="Helvetica" charset="0"/>
              </a:rPr>
              <a:t>Effort</a:t>
            </a:r>
            <a:r>
              <a:rPr lang="en-GB" altLang="zh-CN" dirty="0"/>
              <a:t> = </a:t>
            </a:r>
            <a:r>
              <a:rPr lang="en-GB" altLang="zh-CN" dirty="0">
                <a:latin typeface="Helvetica" charset="0"/>
              </a:rPr>
              <a:t>A</a:t>
            </a:r>
            <a:r>
              <a:rPr lang="en-GB" altLang="zh-CN" dirty="0"/>
              <a:t> </a:t>
            </a:r>
            <a:r>
              <a:rPr lang="en-GB" altLang="zh-CN" dirty="0">
                <a:latin typeface="Symbol" charset="2"/>
              </a:rPr>
              <a:t>´</a:t>
            </a:r>
            <a:r>
              <a:rPr lang="en-GB" altLang="zh-CN" dirty="0"/>
              <a:t> </a:t>
            </a:r>
            <a:r>
              <a:rPr lang="en-GB" altLang="zh-CN" dirty="0">
                <a:latin typeface="Helvetica" charset="0"/>
              </a:rPr>
              <a:t>ESLOC</a:t>
            </a:r>
            <a:r>
              <a:rPr lang="en-GB" altLang="zh-CN" baseline="30000" dirty="0">
                <a:latin typeface="Helvetica" charset="0"/>
              </a:rPr>
              <a:t>B</a:t>
            </a:r>
            <a:r>
              <a:rPr lang="en-GB" altLang="zh-CN" baseline="30000" dirty="0"/>
              <a:t> </a:t>
            </a:r>
            <a:r>
              <a:rPr lang="en-GB" altLang="zh-CN" dirty="0">
                <a:latin typeface="Symbol" charset="2"/>
              </a:rPr>
              <a:t>´</a:t>
            </a:r>
            <a:r>
              <a:rPr lang="en-GB" altLang="zh-CN" dirty="0"/>
              <a:t> </a:t>
            </a:r>
            <a:r>
              <a:rPr lang="en-GB" altLang="zh-CN" dirty="0" smtClean="0">
                <a:latin typeface="Helvetica" charset="0"/>
              </a:rPr>
              <a:t>M</a:t>
            </a:r>
            <a:endParaRPr lang="en-US" altLang="zh-CN" dirty="0"/>
          </a:p>
        </p:txBody>
      </p:sp>
      <p:pic>
        <p:nvPicPr>
          <p:cNvPr id="19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893419" y="584041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8"/>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Rectangle 2"/>
          <p:cNvSpPr txBox="1">
            <a:spLocks noGrp="1"/>
          </p:cNvSpPr>
          <p:nvPr>
            <p:ph type="title"/>
          </p:nvPr>
        </p:nvSpPr>
        <p:spPr>
          <a:xfrm>
            <a:off x="457199" y="274638"/>
            <a:ext cx="7293234" cy="1143001"/>
          </a:xfrm>
          <a:prstGeom prst="rect">
            <a:avLst/>
          </a:prstGeom>
        </p:spPr>
        <p:txBody>
          <a:bodyPr/>
          <a:lstStyle/>
          <a:p>
            <a:r>
              <a:t>Post-architecture level</a:t>
            </a:r>
          </a:p>
        </p:txBody>
      </p:sp>
      <p:sp>
        <p:nvSpPr>
          <p:cNvPr id="204" name="Rectangle 3"/>
          <p:cNvSpPr txBox="1">
            <a:spLocks noGrp="1"/>
          </p:cNvSpPr>
          <p:nvPr>
            <p:ph type="body" idx="1"/>
          </p:nvPr>
        </p:nvSpPr>
        <p:spPr>
          <a:xfrm>
            <a:off x="612774" y="1530350"/>
            <a:ext cx="8186740" cy="4359275"/>
          </a:xfrm>
          <a:prstGeom prst="rect">
            <a:avLst/>
          </a:prstGeom>
        </p:spPr>
        <p:txBody>
          <a:bodyPr/>
          <a:lstStyle/>
          <a:p>
            <a:r>
              <a:t>Uses the same formula as the early design model but with 17 rather than 7 associated multipliers.</a:t>
            </a:r>
          </a:p>
          <a:p>
            <a:pPr>
              <a:defRPr>
                <a:solidFill>
                  <a:srgbClr val="FF0000"/>
                </a:solidFill>
              </a:defRPr>
            </a:pPr>
            <a:r>
              <a:t>The code size </a:t>
            </a:r>
            <a:r>
              <a:rPr>
                <a:solidFill>
                  <a:srgbClr val="46424D"/>
                </a:solidFill>
              </a:rPr>
              <a:t>is estimated as:</a:t>
            </a:r>
          </a:p>
          <a:p>
            <a:pPr marL="742950" lvl="1" indent="-285750">
              <a:spcBef>
                <a:spcPts val="300"/>
              </a:spcBef>
              <a:defRPr sz="2000"/>
            </a:pPr>
            <a:r>
              <a:t>Number of lines of new code to be developed;</a:t>
            </a:r>
          </a:p>
          <a:p>
            <a:pPr marL="742950" lvl="1" indent="-285750">
              <a:spcBef>
                <a:spcPts val="300"/>
              </a:spcBef>
              <a:defRPr sz="2000"/>
            </a:pPr>
            <a:r>
              <a:t>Estimate of equivalent number of lines of new code computed using the reuse model;</a:t>
            </a:r>
          </a:p>
          <a:p>
            <a:pPr marL="742950" lvl="1" indent="-285750">
              <a:spcBef>
                <a:spcPts val="300"/>
              </a:spcBef>
              <a:defRPr sz="2000"/>
            </a:pPr>
            <a:r>
              <a:t>An estimate of the number of lines of code that have to be modified according to requirements changes.</a:t>
            </a:r>
          </a:p>
        </p:txBody>
      </p:sp>
      <p:pic>
        <p:nvPicPr>
          <p:cNvPr id="205"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501292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5"/>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Rectangle 2"/>
          <p:cNvSpPr txBox="1">
            <a:spLocks noGrp="1"/>
          </p:cNvSpPr>
          <p:nvPr>
            <p:ph type="body" idx="1"/>
          </p:nvPr>
        </p:nvSpPr>
        <p:spPr>
          <a:xfrm>
            <a:off x="457200" y="1600200"/>
            <a:ext cx="8229600" cy="4525963"/>
          </a:xfrm>
          <a:prstGeom prst="rect">
            <a:avLst/>
          </a:prstGeom>
        </p:spPr>
        <p:txBody>
          <a:bodyPr lIns="44622" tIns="44622" rIns="44622" bIns="44622"/>
          <a:lstStyle/>
          <a:p>
            <a:pPr>
              <a:lnSpc>
                <a:spcPct val="90000"/>
              </a:lnSpc>
            </a:pPr>
            <a:r>
              <a:t>This depends on </a:t>
            </a:r>
            <a:r>
              <a:rPr>
                <a:solidFill>
                  <a:srgbClr val="FF0000"/>
                </a:solidFill>
              </a:rPr>
              <a:t>5 scale factors </a:t>
            </a:r>
            <a:r>
              <a:t>(see next slide). Their sum/100 is added to 1.01</a:t>
            </a:r>
          </a:p>
          <a:p>
            <a:pPr>
              <a:lnSpc>
                <a:spcPct val="90000"/>
              </a:lnSpc>
            </a:pPr>
            <a:r>
              <a:t>A company takes on a project in a new domain. The client has not defined the process to be used and has not allowed time for risk analysis. The company has a CMM level 2 rating.</a:t>
            </a:r>
          </a:p>
          <a:p>
            <a:pPr marL="742950" lvl="1" indent="-285750">
              <a:lnSpc>
                <a:spcPct val="90000"/>
              </a:lnSpc>
              <a:spcBef>
                <a:spcPts val="300"/>
              </a:spcBef>
              <a:defRPr sz="2000"/>
            </a:pPr>
            <a:r>
              <a:t>Precedenteness - new project (4)</a:t>
            </a:r>
          </a:p>
          <a:p>
            <a:pPr marL="742950" lvl="1" indent="-285750">
              <a:lnSpc>
                <a:spcPct val="90000"/>
              </a:lnSpc>
              <a:spcBef>
                <a:spcPts val="300"/>
              </a:spcBef>
              <a:defRPr sz="2000"/>
            </a:pPr>
            <a:r>
              <a:t>Development flexibility - no client involvement - Very high (1)</a:t>
            </a:r>
          </a:p>
          <a:p>
            <a:pPr marL="742950" lvl="1" indent="-285750">
              <a:lnSpc>
                <a:spcPct val="90000"/>
              </a:lnSpc>
              <a:spcBef>
                <a:spcPts val="300"/>
              </a:spcBef>
              <a:defRPr sz="2000"/>
            </a:pPr>
            <a:r>
              <a:t>Architecture/risk resolution - No risk analysis - V. Low .(5)</a:t>
            </a:r>
          </a:p>
          <a:p>
            <a:pPr marL="742950" lvl="1" indent="-285750">
              <a:lnSpc>
                <a:spcPct val="90000"/>
              </a:lnSpc>
              <a:spcBef>
                <a:spcPts val="300"/>
              </a:spcBef>
              <a:defRPr sz="2000"/>
            </a:pPr>
            <a:r>
              <a:t>Team cohesion - new team - nominal (3)</a:t>
            </a:r>
          </a:p>
          <a:p>
            <a:pPr marL="742950" lvl="1" indent="-285750">
              <a:lnSpc>
                <a:spcPct val="90000"/>
              </a:lnSpc>
              <a:spcBef>
                <a:spcPts val="300"/>
              </a:spcBef>
              <a:defRPr sz="2000"/>
            </a:pPr>
            <a:r>
              <a:t>Process maturity - some control - nominal (3)</a:t>
            </a:r>
          </a:p>
          <a:p>
            <a:pPr>
              <a:lnSpc>
                <a:spcPct val="90000"/>
              </a:lnSpc>
            </a:pPr>
            <a:r>
              <a:t>Scale factor is therefore 1.17.</a:t>
            </a:r>
          </a:p>
        </p:txBody>
      </p:sp>
      <p:sp>
        <p:nvSpPr>
          <p:cNvPr id="208" name="Rectangle 3"/>
          <p:cNvSpPr txBox="1">
            <a:spLocks noGrp="1"/>
          </p:cNvSpPr>
          <p:nvPr>
            <p:ph type="title"/>
          </p:nvPr>
        </p:nvSpPr>
        <p:spPr>
          <a:xfrm>
            <a:off x="457199" y="274638"/>
            <a:ext cx="7293234" cy="1143001"/>
          </a:xfrm>
          <a:prstGeom prst="rect">
            <a:avLst/>
          </a:prstGeom>
        </p:spPr>
        <p:txBody>
          <a:bodyPr lIns="44622" tIns="44622" rIns="44622" bIns="44622"/>
          <a:lstStyle/>
          <a:p>
            <a:r>
              <a:t>The exponent term</a:t>
            </a:r>
          </a:p>
        </p:txBody>
      </p:sp>
      <p:pic>
        <p:nvPicPr>
          <p:cNvPr id="20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596155" y="5395256"/>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9"/>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Title 1"/>
          <p:cNvSpPr txBox="1">
            <a:spLocks noGrp="1"/>
          </p:cNvSpPr>
          <p:nvPr>
            <p:ph type="title"/>
          </p:nvPr>
        </p:nvSpPr>
        <p:spPr>
          <a:xfrm>
            <a:off x="457199" y="274638"/>
            <a:ext cx="7293234" cy="1143001"/>
          </a:xfrm>
          <a:prstGeom prst="rect">
            <a:avLst/>
          </a:prstGeom>
        </p:spPr>
        <p:txBody>
          <a:bodyPr/>
          <a:lstStyle/>
          <a:p>
            <a:r>
              <a:t>Scale factors used in the exponent computation in the post-architecture model </a:t>
            </a:r>
          </a:p>
        </p:txBody>
      </p:sp>
      <p:graphicFrame>
        <p:nvGraphicFramePr>
          <p:cNvPr id="212" name="Content Placeholder 3"/>
          <p:cNvGraphicFramePr/>
          <p:nvPr/>
        </p:nvGraphicFramePr>
        <p:xfrm>
          <a:off x="457200" y="1600200"/>
          <a:ext cx="8229600" cy="3357879"/>
        </p:xfrm>
        <a:graphic>
          <a:graphicData uri="http://schemas.openxmlformats.org/drawingml/2006/table">
            <a:tbl>
              <a:tblPr firstRow="1" bandRow="1">
                <a:tableStyleId>{4C3C2611-4C71-4FC5-86AE-919BDF0F9419}</a:tableStyleId>
              </a:tblPr>
              <a:tblGrid>
                <a:gridCol w="2501848"/>
                <a:gridCol w="5727752"/>
              </a:tblGrid>
              <a:tr h="370840">
                <a:tc>
                  <a:txBody>
                    <a:bodyPr/>
                    <a:lstStyle/>
                    <a:p>
                      <a:pPr algn="just">
                        <a:defRPr sz="1800" b="0">
                          <a:solidFill>
                            <a:srgbClr val="000000"/>
                          </a:solidFill>
                        </a:defRPr>
                      </a:pPr>
                      <a:r>
                        <a:rPr sz="1400" b="1">
                          <a:latin typeface="Arial"/>
                          <a:ea typeface="Arial"/>
                          <a:cs typeface="Arial"/>
                          <a:sym typeface="Arial"/>
                        </a:rPr>
                        <a:t>Scale factor</a:t>
                      </a:r>
                    </a:p>
                  </a:txBody>
                  <a:tcPr marL="73025" marR="73025" marT="73025" marB="73025" horzOverflow="overflow"/>
                </a:tc>
                <a:tc>
                  <a:txBody>
                    <a:bodyPr/>
                    <a:lstStyle/>
                    <a:p>
                      <a:pPr algn="just">
                        <a:defRPr sz="1800" b="0">
                          <a:solidFill>
                            <a:srgbClr val="000000"/>
                          </a:solidFill>
                        </a:defRPr>
                      </a:pPr>
                      <a:r>
                        <a:rPr sz="1400" b="1">
                          <a:latin typeface="Arial"/>
                          <a:ea typeface="Arial"/>
                          <a:cs typeface="Arial"/>
                          <a:sym typeface="Arial"/>
                        </a:rPr>
                        <a:t>Explanation</a:t>
                      </a:r>
                    </a:p>
                  </a:txBody>
                  <a:tcPr marL="73025" marR="73025" marT="73025" marB="73025" horzOverflow="overflow"/>
                </a:tc>
              </a:tr>
              <a:tr h="370840">
                <a:tc>
                  <a:txBody>
                    <a:bodyPr/>
                    <a:lstStyle/>
                    <a:p>
                      <a:pPr algn="just">
                        <a:defRPr sz="1800"/>
                      </a:pPr>
                      <a:r>
                        <a:rPr sz="1400">
                          <a:latin typeface="Arial"/>
                          <a:ea typeface="Arial"/>
                          <a:cs typeface="Arial"/>
                          <a:sym typeface="Arial"/>
                        </a:rPr>
                        <a:t>Precedentedness</a:t>
                      </a:r>
                    </a:p>
                  </a:txBody>
                  <a:tcPr marL="0" marR="0" marT="0" marB="0" horzOverflow="overflow"/>
                </a:tc>
                <a:tc>
                  <a:txBody>
                    <a:bodyPr/>
                    <a:lstStyle/>
                    <a:p>
                      <a:pPr algn="just">
                        <a:defRPr sz="1800"/>
                      </a:pPr>
                      <a:r>
                        <a:rPr sz="1400">
                          <a:latin typeface="Arial"/>
                          <a:ea typeface="Arial"/>
                          <a:cs typeface="Arial"/>
                          <a:sym typeface="Arial"/>
                        </a:rPr>
                        <a:t>Reflects the previous experience of the organization with this type of project. Very low means no previous experience; extra-high means that the organization is completely familiar with this application domain.</a:t>
                      </a:r>
                    </a:p>
                  </a:txBody>
                  <a:tcPr marL="0" marR="0" marT="0" marB="0" horzOverflow="overflow"/>
                </a:tc>
              </a:tr>
              <a:tr h="370840">
                <a:tc>
                  <a:txBody>
                    <a:bodyPr/>
                    <a:lstStyle/>
                    <a:p>
                      <a:pPr algn="just">
                        <a:defRPr sz="1800"/>
                      </a:pPr>
                      <a:r>
                        <a:rPr sz="1400">
                          <a:latin typeface="Arial"/>
                          <a:ea typeface="Arial"/>
                          <a:cs typeface="Arial"/>
                          <a:sym typeface="Arial"/>
                        </a:rPr>
                        <a:t>Development flexibility</a:t>
                      </a:r>
                    </a:p>
                  </a:txBody>
                  <a:tcPr marL="0" marR="0" marT="0" marB="0" horzOverflow="overflow"/>
                </a:tc>
                <a:tc>
                  <a:txBody>
                    <a:bodyPr/>
                    <a:lstStyle/>
                    <a:p>
                      <a:pPr algn="just">
                        <a:defRPr sz="1800"/>
                      </a:pPr>
                      <a:r>
                        <a:rPr sz="1400">
                          <a:latin typeface="Arial"/>
                          <a:ea typeface="Arial"/>
                          <a:cs typeface="Arial"/>
                          <a:sym typeface="Arial"/>
                        </a:rPr>
                        <a:t>Reflects the degree of flexibility in the development process. Very low means a prescribed process is used; extra-high means that the client sets only general goals.</a:t>
                      </a:r>
                    </a:p>
                  </a:txBody>
                  <a:tcPr marL="0" marR="0" marT="0" marB="0" horzOverflow="overflow"/>
                </a:tc>
              </a:tr>
              <a:tr h="370840">
                <a:tc>
                  <a:txBody>
                    <a:bodyPr/>
                    <a:lstStyle/>
                    <a:p>
                      <a:pPr algn="just">
                        <a:defRPr sz="1800"/>
                      </a:pPr>
                      <a:r>
                        <a:rPr sz="1400">
                          <a:latin typeface="Arial"/>
                          <a:ea typeface="Arial"/>
                          <a:cs typeface="Arial"/>
                          <a:sym typeface="Arial"/>
                        </a:rPr>
                        <a:t>Architecture/risk resolution</a:t>
                      </a:r>
                    </a:p>
                  </a:txBody>
                  <a:tcPr marL="0" marR="0" marT="0" marB="0" horzOverflow="overflow"/>
                </a:tc>
                <a:tc>
                  <a:txBody>
                    <a:bodyPr/>
                    <a:lstStyle/>
                    <a:p>
                      <a:pPr algn="just">
                        <a:defRPr sz="1800"/>
                      </a:pPr>
                      <a:r>
                        <a:rPr sz="1400">
                          <a:latin typeface="Arial"/>
                          <a:ea typeface="Arial"/>
                          <a:cs typeface="Arial"/>
                          <a:sym typeface="Arial"/>
                        </a:rPr>
                        <a:t>Reflects the extent of risk analysis carried out. Very low means little analysis; extra-high means a complete and thorough risk analysis.</a:t>
                      </a:r>
                    </a:p>
                  </a:txBody>
                  <a:tcPr marL="0" marR="0" marT="0" marB="0" horzOverflow="overflow"/>
                </a:tc>
              </a:tr>
              <a:tr h="370840">
                <a:tc>
                  <a:txBody>
                    <a:bodyPr/>
                    <a:lstStyle/>
                    <a:p>
                      <a:pPr algn="just">
                        <a:defRPr sz="1800"/>
                      </a:pPr>
                      <a:r>
                        <a:rPr sz="1400">
                          <a:latin typeface="Arial"/>
                          <a:ea typeface="Arial"/>
                          <a:cs typeface="Arial"/>
                          <a:sym typeface="Arial"/>
                        </a:rPr>
                        <a:t>Team cohesion</a:t>
                      </a:r>
                    </a:p>
                  </a:txBody>
                  <a:tcPr marL="0" marR="0" marT="0" marB="0" horzOverflow="overflow"/>
                </a:tc>
                <a:tc>
                  <a:txBody>
                    <a:bodyPr/>
                    <a:lstStyle/>
                    <a:p>
                      <a:pPr algn="just">
                        <a:defRPr sz="1800"/>
                      </a:pPr>
                      <a:r>
                        <a:rPr sz="1400">
                          <a:latin typeface="Arial"/>
                          <a:ea typeface="Arial"/>
                          <a:cs typeface="Arial"/>
                          <a:sym typeface="Arial"/>
                        </a:rPr>
                        <a:t>Reflects how well the development team knows each other and work together. Very low means very difficult interactions; extra-high means an integrated and effective team with no communication problems.</a:t>
                      </a:r>
                    </a:p>
                  </a:txBody>
                  <a:tcPr marL="0" marR="0" marT="0" marB="0" horzOverflow="overflow"/>
                </a:tc>
              </a:tr>
              <a:tr h="370840">
                <a:tc>
                  <a:txBody>
                    <a:bodyPr/>
                    <a:lstStyle/>
                    <a:p>
                      <a:pPr algn="just">
                        <a:defRPr sz="1800"/>
                      </a:pPr>
                      <a:r>
                        <a:rPr sz="1400">
                          <a:latin typeface="Arial"/>
                          <a:ea typeface="Arial"/>
                          <a:cs typeface="Arial"/>
                          <a:sym typeface="Arial"/>
                        </a:rPr>
                        <a:t>Process maturity</a:t>
                      </a:r>
                    </a:p>
                  </a:txBody>
                  <a:tcPr marL="0" marR="0" marT="0" marB="0" horzOverflow="overflow"/>
                </a:tc>
                <a:tc>
                  <a:txBody>
                    <a:bodyPr/>
                    <a:lstStyle/>
                    <a:p>
                      <a:pPr algn="just">
                        <a:defRPr sz="1800"/>
                      </a:pPr>
                      <a:r>
                        <a:rPr sz="1400">
                          <a:latin typeface="Arial"/>
                          <a:ea typeface="Arial"/>
                          <a:cs typeface="Arial"/>
                          <a:sym typeface="Arial"/>
                        </a:rPr>
                        <a:t>Reflects the process maturity of the organization. The computation of this value depends on the CMM Maturity Questionnaire, but an estimate can be achieved by subtracting the CMM process maturity level from 5.</a:t>
                      </a:r>
                    </a:p>
                  </a:txBody>
                  <a:tcPr marL="0" marR="0" marT="0" marB="0" horzOverflow="overflow"/>
                </a:tc>
              </a:tr>
            </a:tbl>
          </a:graphicData>
        </a:graphic>
      </p:graphicFrame>
      <p:pic>
        <p:nvPicPr>
          <p:cNvPr id="21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708554" y="514947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Rectangle 2"/>
          <p:cNvSpPr txBox="1">
            <a:spLocks noGrp="1"/>
          </p:cNvSpPr>
          <p:nvPr>
            <p:ph type="body" idx="1"/>
          </p:nvPr>
        </p:nvSpPr>
        <p:spPr>
          <a:xfrm>
            <a:off x="457200" y="1600200"/>
            <a:ext cx="8229600" cy="4525963"/>
          </a:xfrm>
          <a:prstGeom prst="rect">
            <a:avLst/>
          </a:prstGeom>
        </p:spPr>
        <p:txBody>
          <a:bodyPr lIns="44622" tIns="44622" rIns="44622" bIns="44622"/>
          <a:lstStyle/>
          <a:p>
            <a:pPr>
              <a:lnSpc>
                <a:spcPct val="90000"/>
              </a:lnSpc>
            </a:pPr>
            <a:r>
              <a:t>Product attributes </a:t>
            </a:r>
          </a:p>
          <a:p>
            <a:pPr marL="742950" lvl="1" indent="-285750">
              <a:lnSpc>
                <a:spcPct val="90000"/>
              </a:lnSpc>
              <a:spcBef>
                <a:spcPts val="300"/>
              </a:spcBef>
              <a:defRPr sz="2000"/>
            </a:pPr>
            <a:r>
              <a:t>Concerned with required characteristics of the software product being developed.</a:t>
            </a:r>
          </a:p>
          <a:p>
            <a:pPr algn="just">
              <a:lnSpc>
                <a:spcPct val="90000"/>
              </a:lnSpc>
            </a:pPr>
            <a:r>
              <a:t>Computer attributes </a:t>
            </a:r>
          </a:p>
          <a:p>
            <a:pPr marL="742950" lvl="1" indent="-285750" algn="just">
              <a:lnSpc>
                <a:spcPct val="90000"/>
              </a:lnSpc>
              <a:defRPr sz="2000"/>
            </a:pPr>
            <a:r>
              <a:t>Constraints imposed on the software by the hardware platform.</a:t>
            </a:r>
          </a:p>
          <a:p>
            <a:pPr algn="just">
              <a:lnSpc>
                <a:spcPct val="90000"/>
              </a:lnSpc>
            </a:pPr>
            <a:r>
              <a:t>Personnel attributes </a:t>
            </a:r>
          </a:p>
          <a:p>
            <a:pPr marL="742950" lvl="1" indent="-285750" algn="just">
              <a:lnSpc>
                <a:spcPct val="90000"/>
              </a:lnSpc>
              <a:defRPr sz="2000"/>
            </a:pPr>
            <a:r>
              <a:t>Multipliers that take the experience and capabilities of the people working on the project into account. </a:t>
            </a:r>
          </a:p>
          <a:p>
            <a:pPr algn="just">
              <a:lnSpc>
                <a:spcPct val="90000"/>
              </a:lnSpc>
            </a:pPr>
            <a:r>
              <a:t>Project attributes </a:t>
            </a:r>
          </a:p>
          <a:p>
            <a:pPr marL="742950" lvl="1" indent="-285750" algn="just">
              <a:lnSpc>
                <a:spcPct val="90000"/>
              </a:lnSpc>
              <a:spcBef>
                <a:spcPts val="300"/>
              </a:spcBef>
              <a:defRPr sz="2000"/>
            </a:pPr>
            <a:r>
              <a:t>Concerned with the particular characteristics of the software development project.</a:t>
            </a:r>
          </a:p>
        </p:txBody>
      </p:sp>
      <p:sp>
        <p:nvSpPr>
          <p:cNvPr id="216" name="Rectangle 3"/>
          <p:cNvSpPr txBox="1">
            <a:spLocks noGrp="1"/>
          </p:cNvSpPr>
          <p:nvPr>
            <p:ph type="title"/>
          </p:nvPr>
        </p:nvSpPr>
        <p:spPr>
          <a:xfrm>
            <a:off x="457199" y="274638"/>
            <a:ext cx="7293234" cy="1143001"/>
          </a:xfrm>
          <a:prstGeom prst="rect">
            <a:avLst/>
          </a:prstGeom>
        </p:spPr>
        <p:txBody>
          <a:bodyPr lIns="44622" tIns="44622" rIns="44622" bIns="44622"/>
          <a:lstStyle/>
          <a:p>
            <a:r>
              <a:t>Multipliers</a:t>
            </a:r>
          </a:p>
        </p:txBody>
      </p:sp>
      <p:pic>
        <p:nvPicPr>
          <p:cNvPr id="21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036283" y="5231402"/>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itle 1"/>
          <p:cNvSpPr txBox="1">
            <a:spLocks noGrp="1"/>
          </p:cNvSpPr>
          <p:nvPr>
            <p:ph type="title"/>
          </p:nvPr>
        </p:nvSpPr>
        <p:spPr>
          <a:xfrm>
            <a:off x="457199" y="274638"/>
            <a:ext cx="7293234" cy="1143001"/>
          </a:xfrm>
          <a:prstGeom prst="rect">
            <a:avLst/>
          </a:prstGeom>
        </p:spPr>
        <p:txBody>
          <a:bodyPr/>
          <a:lstStyle/>
          <a:p>
            <a:r>
              <a:t>Project plans</a:t>
            </a:r>
          </a:p>
        </p:txBody>
      </p:sp>
      <p:sp>
        <p:nvSpPr>
          <p:cNvPr id="109" name="Content Placeholder 2"/>
          <p:cNvSpPr txBox="1">
            <a:spLocks noGrp="1"/>
          </p:cNvSpPr>
          <p:nvPr>
            <p:ph type="body" idx="1"/>
          </p:nvPr>
        </p:nvSpPr>
        <p:spPr>
          <a:xfrm>
            <a:off x="592666" y="1608685"/>
            <a:ext cx="8229601" cy="4525964"/>
          </a:xfrm>
          <a:prstGeom prst="rect">
            <a:avLst/>
          </a:prstGeom>
        </p:spPr>
        <p:txBody>
          <a:bodyPr/>
          <a:lstStyle/>
          <a:p>
            <a:r>
              <a:rPr dirty="0"/>
              <a:t>In a plan-driven development project, a project plan sets out the resources available to the project, the work breakdown and a schedule for carrying out the work. </a:t>
            </a:r>
          </a:p>
          <a:p>
            <a:pPr>
              <a:defRPr>
                <a:solidFill>
                  <a:srgbClr val="FF0000"/>
                </a:solidFill>
              </a:defRPr>
            </a:pPr>
            <a:r>
              <a:rPr dirty="0"/>
              <a:t>Plan sections</a:t>
            </a:r>
          </a:p>
          <a:p>
            <a:pPr marL="742950" lvl="1" indent="-285750">
              <a:spcBef>
                <a:spcPts val="300"/>
              </a:spcBef>
              <a:defRPr sz="2000"/>
            </a:pPr>
            <a:r>
              <a:rPr dirty="0"/>
              <a:t>Introduction	</a:t>
            </a:r>
          </a:p>
          <a:p>
            <a:pPr marL="742950" lvl="1" indent="-285750">
              <a:spcBef>
                <a:spcPts val="300"/>
              </a:spcBef>
              <a:defRPr sz="2000"/>
            </a:pPr>
            <a:r>
              <a:rPr dirty="0"/>
              <a:t>Project organization</a:t>
            </a:r>
          </a:p>
          <a:p>
            <a:pPr marL="742950" lvl="1" indent="-285750">
              <a:spcBef>
                <a:spcPts val="300"/>
              </a:spcBef>
              <a:defRPr sz="2000"/>
            </a:pPr>
            <a:r>
              <a:rPr dirty="0"/>
              <a:t>Risk analysis</a:t>
            </a:r>
          </a:p>
          <a:p>
            <a:pPr marL="742950" lvl="1" indent="-285750">
              <a:spcBef>
                <a:spcPts val="300"/>
              </a:spcBef>
              <a:defRPr sz="2000"/>
            </a:pPr>
            <a:r>
              <a:rPr dirty="0"/>
              <a:t>Hardware and software resource requirements</a:t>
            </a:r>
          </a:p>
          <a:p>
            <a:pPr marL="742950" lvl="1" indent="-285750">
              <a:spcBef>
                <a:spcPts val="300"/>
              </a:spcBef>
              <a:defRPr sz="2000"/>
            </a:pPr>
            <a:r>
              <a:rPr dirty="0"/>
              <a:t>Work breakdown </a:t>
            </a:r>
          </a:p>
          <a:p>
            <a:pPr marL="742950" lvl="1" indent="-285750">
              <a:spcBef>
                <a:spcPts val="300"/>
              </a:spcBef>
              <a:defRPr sz="2000"/>
            </a:pPr>
            <a:r>
              <a:rPr dirty="0"/>
              <a:t>Project schedule</a:t>
            </a:r>
          </a:p>
          <a:p>
            <a:pPr marL="742950" lvl="1" indent="-285750">
              <a:spcBef>
                <a:spcPts val="300"/>
              </a:spcBef>
              <a:defRPr sz="2000"/>
            </a:pPr>
            <a:r>
              <a:rPr dirty="0"/>
              <a:t>Monitoring and reporting mechanisms </a:t>
            </a:r>
          </a:p>
        </p:txBody>
      </p:sp>
      <p:pic>
        <p:nvPicPr>
          <p:cNvPr id="11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691744" y="329245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0"/>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Title 1"/>
          <p:cNvSpPr txBox="1">
            <a:spLocks noGrp="1"/>
          </p:cNvSpPr>
          <p:nvPr>
            <p:ph type="title"/>
          </p:nvPr>
        </p:nvSpPr>
        <p:spPr>
          <a:xfrm>
            <a:off x="617798" y="308931"/>
            <a:ext cx="7016454" cy="1041214"/>
          </a:xfrm>
          <a:prstGeom prst="rect">
            <a:avLst/>
          </a:prstGeom>
        </p:spPr>
        <p:txBody>
          <a:bodyPr/>
          <a:lstStyle/>
          <a:p>
            <a:r>
              <a:t>The effect of cost drivers on effort estimates </a:t>
            </a:r>
          </a:p>
        </p:txBody>
      </p:sp>
      <p:graphicFrame>
        <p:nvGraphicFramePr>
          <p:cNvPr id="220" name="Content Placeholder 3"/>
          <p:cNvGraphicFramePr/>
          <p:nvPr>
            <p:extLst>
              <p:ext uri="{D42A27DB-BD31-4B8C-83A1-F6EECF244321}">
                <p14:modId xmlns:p14="http://schemas.microsoft.com/office/powerpoint/2010/main" val="1426456918"/>
              </p:ext>
            </p:extLst>
          </p:nvPr>
        </p:nvGraphicFramePr>
        <p:xfrm>
          <a:off x="1010500" y="1956567"/>
          <a:ext cx="6623755" cy="3955854"/>
        </p:xfrm>
        <a:graphic>
          <a:graphicData uri="http://schemas.openxmlformats.org/drawingml/2006/table">
            <a:tbl>
              <a:tblPr firstRow="1" bandRow="1">
                <a:tableStyleId>{4C3C2611-4C71-4FC5-86AE-919BDF0F9419}</a:tableStyleId>
              </a:tblPr>
              <a:tblGrid>
                <a:gridCol w="2662282"/>
                <a:gridCol w="3961473"/>
              </a:tblGrid>
              <a:tr h="425298">
                <a:tc>
                  <a:txBody>
                    <a:bodyPr/>
                    <a:lstStyle/>
                    <a:p>
                      <a:pPr algn="l">
                        <a:spcBef>
                          <a:spcPts val="300"/>
                        </a:spcBef>
                        <a:defRPr sz="1800" b="0">
                          <a:solidFill>
                            <a:srgbClr val="000000"/>
                          </a:solidFill>
                        </a:defRPr>
                      </a:pPr>
                      <a:r>
                        <a:rPr sz="1400" b="1">
                          <a:latin typeface="Arial"/>
                          <a:ea typeface="Arial"/>
                          <a:cs typeface="Arial"/>
                          <a:sym typeface="Arial"/>
                        </a:rPr>
                        <a:t>Exponent value</a:t>
                      </a:r>
                    </a:p>
                  </a:txBody>
                  <a:tcPr marL="54610" marR="54610" marT="54610" marB="54610" horzOverflow="overflow"/>
                </a:tc>
                <a:tc>
                  <a:txBody>
                    <a:bodyPr/>
                    <a:lstStyle/>
                    <a:p>
                      <a:pPr algn="just">
                        <a:spcBef>
                          <a:spcPts val="300"/>
                        </a:spcBef>
                        <a:defRPr sz="1800" b="0">
                          <a:solidFill>
                            <a:srgbClr val="000000"/>
                          </a:solidFill>
                        </a:defRPr>
                      </a:pPr>
                      <a:r>
                        <a:rPr sz="1400" b="1" dirty="0">
                          <a:latin typeface="Arial"/>
                          <a:ea typeface="Arial"/>
                          <a:cs typeface="Arial"/>
                          <a:sym typeface="Arial"/>
                        </a:rPr>
                        <a:t>1.17</a:t>
                      </a:r>
                    </a:p>
                  </a:txBody>
                  <a:tcPr marL="54610" marR="54610" marT="54610" marB="54610" horzOverflow="overflow"/>
                </a:tc>
              </a:tr>
              <a:tr h="489384">
                <a:tc>
                  <a:txBody>
                    <a:bodyPr/>
                    <a:lstStyle/>
                    <a:p>
                      <a:pPr algn="l">
                        <a:spcBef>
                          <a:spcPts val="300"/>
                        </a:spcBef>
                        <a:defRPr sz="1800"/>
                      </a:pPr>
                      <a:r>
                        <a:rPr sz="1400">
                          <a:latin typeface="Arial"/>
                          <a:ea typeface="Arial"/>
                          <a:cs typeface="Arial"/>
                          <a:sym typeface="Arial"/>
                        </a:rPr>
                        <a:t>System size (including factors for reuse and requirements volatility)</a:t>
                      </a:r>
                    </a:p>
                  </a:txBody>
                  <a:tcPr marL="0" marR="0" marT="0" marB="0" horzOverflow="overflow"/>
                </a:tc>
                <a:tc>
                  <a:txBody>
                    <a:bodyPr/>
                    <a:lstStyle/>
                    <a:p>
                      <a:pPr algn="just">
                        <a:spcBef>
                          <a:spcPts val="300"/>
                        </a:spcBef>
                        <a:defRPr sz="1800"/>
                      </a:pPr>
                      <a:r>
                        <a:rPr sz="1400">
                          <a:latin typeface="Arial"/>
                          <a:ea typeface="Arial"/>
                          <a:cs typeface="Arial"/>
                          <a:sym typeface="Arial"/>
                        </a:rPr>
                        <a:t>128,000 DSI</a:t>
                      </a:r>
                    </a:p>
                  </a:txBody>
                  <a:tcPr marL="0" marR="0" marT="0" marB="0" horzOverflow="overflow"/>
                </a:tc>
              </a:tr>
              <a:tr h="489384">
                <a:tc>
                  <a:txBody>
                    <a:bodyPr/>
                    <a:lstStyle/>
                    <a:p>
                      <a:pPr algn="l">
                        <a:spcBef>
                          <a:spcPts val="300"/>
                        </a:spcBef>
                        <a:defRPr sz="1800"/>
                      </a:pPr>
                      <a:r>
                        <a:rPr sz="1400" b="1">
                          <a:latin typeface="Arial"/>
                          <a:ea typeface="Arial"/>
                          <a:cs typeface="Arial"/>
                          <a:sym typeface="Arial"/>
                        </a:rPr>
                        <a:t>Initial COCOMO estimate without cost drivers</a:t>
                      </a:r>
                    </a:p>
                  </a:txBody>
                  <a:tcPr marL="0" marR="0" marT="0" marB="0" horzOverflow="overflow"/>
                </a:tc>
                <a:tc>
                  <a:txBody>
                    <a:bodyPr/>
                    <a:lstStyle/>
                    <a:p>
                      <a:pPr algn="just">
                        <a:spcBef>
                          <a:spcPts val="300"/>
                        </a:spcBef>
                        <a:defRPr sz="1800"/>
                      </a:pPr>
                      <a:r>
                        <a:rPr sz="1400" b="1">
                          <a:latin typeface="Arial"/>
                          <a:ea typeface="Arial"/>
                          <a:cs typeface="Arial"/>
                          <a:sym typeface="Arial"/>
                        </a:rPr>
                        <a:t>730 person-months</a:t>
                      </a:r>
                    </a:p>
                  </a:txBody>
                  <a:tcPr marL="0" marR="0" marT="0" marB="0" horzOverflow="overflow"/>
                </a:tc>
              </a:tr>
              <a:tr h="425298">
                <a:tc>
                  <a:txBody>
                    <a:bodyPr/>
                    <a:lstStyle/>
                    <a:p>
                      <a:pPr algn="l">
                        <a:spcBef>
                          <a:spcPts val="300"/>
                        </a:spcBef>
                        <a:defRPr sz="1800"/>
                      </a:pPr>
                      <a:r>
                        <a:rPr sz="1400">
                          <a:latin typeface="Arial"/>
                          <a:ea typeface="Arial"/>
                          <a:cs typeface="Arial"/>
                          <a:sym typeface="Arial"/>
                        </a:rPr>
                        <a:t>Reliability</a:t>
                      </a:r>
                    </a:p>
                  </a:txBody>
                  <a:tcPr marL="0" marR="0" marT="0" marB="0" horzOverflow="overflow"/>
                </a:tc>
                <a:tc>
                  <a:txBody>
                    <a:bodyPr/>
                    <a:lstStyle/>
                    <a:p>
                      <a:pPr algn="just">
                        <a:spcBef>
                          <a:spcPts val="300"/>
                        </a:spcBef>
                        <a:defRPr sz="1800"/>
                      </a:pPr>
                      <a:r>
                        <a:rPr sz="1400">
                          <a:latin typeface="Arial"/>
                          <a:ea typeface="Arial"/>
                          <a:cs typeface="Arial"/>
                          <a:sym typeface="Arial"/>
                        </a:rPr>
                        <a:t>Very high, multiplier = 1.39</a:t>
                      </a:r>
                    </a:p>
                  </a:txBody>
                  <a:tcPr marL="0" marR="0" marT="0" marB="0" horzOverflow="overflow"/>
                </a:tc>
              </a:tr>
              <a:tr h="425298">
                <a:tc>
                  <a:txBody>
                    <a:bodyPr/>
                    <a:lstStyle/>
                    <a:p>
                      <a:pPr algn="l">
                        <a:spcBef>
                          <a:spcPts val="300"/>
                        </a:spcBef>
                        <a:defRPr sz="1800"/>
                      </a:pPr>
                      <a:r>
                        <a:rPr sz="1400">
                          <a:latin typeface="Arial"/>
                          <a:ea typeface="Arial"/>
                          <a:cs typeface="Arial"/>
                          <a:sym typeface="Arial"/>
                        </a:rPr>
                        <a:t>Complexity</a:t>
                      </a:r>
                    </a:p>
                  </a:txBody>
                  <a:tcPr marL="0" marR="0" marT="0" marB="0" horzOverflow="overflow"/>
                </a:tc>
                <a:tc>
                  <a:txBody>
                    <a:bodyPr/>
                    <a:lstStyle/>
                    <a:p>
                      <a:pPr algn="just">
                        <a:spcBef>
                          <a:spcPts val="300"/>
                        </a:spcBef>
                        <a:defRPr sz="1800"/>
                      </a:pPr>
                      <a:r>
                        <a:rPr sz="1400">
                          <a:latin typeface="Arial"/>
                          <a:ea typeface="Arial"/>
                          <a:cs typeface="Arial"/>
                          <a:sym typeface="Arial"/>
                        </a:rPr>
                        <a:t>Very high, multiplier = 1.3</a:t>
                      </a:r>
                    </a:p>
                  </a:txBody>
                  <a:tcPr marL="0" marR="0" marT="0" marB="0" horzOverflow="overflow"/>
                </a:tc>
              </a:tr>
              <a:tr h="425298">
                <a:tc>
                  <a:txBody>
                    <a:bodyPr/>
                    <a:lstStyle/>
                    <a:p>
                      <a:pPr algn="l">
                        <a:spcBef>
                          <a:spcPts val="300"/>
                        </a:spcBef>
                        <a:defRPr sz="1800"/>
                      </a:pPr>
                      <a:r>
                        <a:rPr sz="1400">
                          <a:latin typeface="Arial"/>
                          <a:ea typeface="Arial"/>
                          <a:cs typeface="Arial"/>
                          <a:sym typeface="Arial"/>
                        </a:rPr>
                        <a:t>Memory constraint</a:t>
                      </a:r>
                    </a:p>
                  </a:txBody>
                  <a:tcPr marL="0" marR="0" marT="0" marB="0" horzOverflow="overflow"/>
                </a:tc>
                <a:tc>
                  <a:txBody>
                    <a:bodyPr/>
                    <a:lstStyle/>
                    <a:p>
                      <a:pPr algn="just">
                        <a:spcBef>
                          <a:spcPts val="300"/>
                        </a:spcBef>
                        <a:defRPr sz="1800"/>
                      </a:pPr>
                      <a:r>
                        <a:rPr sz="1400">
                          <a:latin typeface="Arial"/>
                          <a:ea typeface="Arial"/>
                          <a:cs typeface="Arial"/>
                          <a:sym typeface="Arial"/>
                        </a:rPr>
                        <a:t>High, multiplier = 1.21</a:t>
                      </a:r>
                    </a:p>
                  </a:txBody>
                  <a:tcPr marL="0" marR="0" marT="0" marB="0" horzOverflow="overflow"/>
                </a:tc>
              </a:tr>
              <a:tr h="425298">
                <a:tc>
                  <a:txBody>
                    <a:bodyPr/>
                    <a:lstStyle/>
                    <a:p>
                      <a:pPr algn="l">
                        <a:spcBef>
                          <a:spcPts val="300"/>
                        </a:spcBef>
                        <a:defRPr sz="1800"/>
                      </a:pPr>
                      <a:r>
                        <a:rPr sz="1400">
                          <a:latin typeface="Arial"/>
                          <a:ea typeface="Arial"/>
                          <a:cs typeface="Arial"/>
                          <a:sym typeface="Arial"/>
                        </a:rPr>
                        <a:t>Tool use</a:t>
                      </a:r>
                    </a:p>
                  </a:txBody>
                  <a:tcPr marL="0" marR="0" marT="0" marB="0" horzOverflow="overflow"/>
                </a:tc>
                <a:tc>
                  <a:txBody>
                    <a:bodyPr/>
                    <a:lstStyle/>
                    <a:p>
                      <a:pPr algn="just">
                        <a:spcBef>
                          <a:spcPts val="300"/>
                        </a:spcBef>
                        <a:defRPr sz="1800"/>
                      </a:pPr>
                      <a:r>
                        <a:rPr sz="1400">
                          <a:latin typeface="Arial"/>
                          <a:ea typeface="Arial"/>
                          <a:cs typeface="Arial"/>
                          <a:sym typeface="Arial"/>
                        </a:rPr>
                        <a:t>Low, multiplier = 1.12</a:t>
                      </a:r>
                    </a:p>
                  </a:txBody>
                  <a:tcPr marL="0" marR="0" marT="0" marB="0" horzOverflow="overflow"/>
                </a:tc>
              </a:tr>
              <a:tr h="425298">
                <a:tc>
                  <a:txBody>
                    <a:bodyPr/>
                    <a:lstStyle/>
                    <a:p>
                      <a:pPr algn="l">
                        <a:spcBef>
                          <a:spcPts val="300"/>
                        </a:spcBef>
                        <a:defRPr sz="1800"/>
                      </a:pPr>
                      <a:r>
                        <a:rPr sz="1400">
                          <a:latin typeface="Arial"/>
                          <a:ea typeface="Arial"/>
                          <a:cs typeface="Arial"/>
                          <a:sym typeface="Arial"/>
                        </a:rPr>
                        <a:t>Schedule</a:t>
                      </a:r>
                    </a:p>
                  </a:txBody>
                  <a:tcPr marL="0" marR="0" marT="0" marB="0" horzOverflow="overflow"/>
                </a:tc>
                <a:tc>
                  <a:txBody>
                    <a:bodyPr/>
                    <a:lstStyle/>
                    <a:p>
                      <a:pPr algn="just">
                        <a:spcBef>
                          <a:spcPts val="300"/>
                        </a:spcBef>
                        <a:defRPr sz="1800"/>
                      </a:pPr>
                      <a:r>
                        <a:rPr sz="1400">
                          <a:latin typeface="Arial"/>
                          <a:ea typeface="Arial"/>
                          <a:cs typeface="Arial"/>
                          <a:sym typeface="Arial"/>
                        </a:rPr>
                        <a:t>Accelerated, multiplier = 1.29</a:t>
                      </a:r>
                    </a:p>
                  </a:txBody>
                  <a:tcPr marL="0" marR="0" marT="0" marB="0" horzOverflow="overflow"/>
                </a:tc>
              </a:tr>
              <a:tr h="425298">
                <a:tc>
                  <a:txBody>
                    <a:bodyPr/>
                    <a:lstStyle/>
                    <a:p>
                      <a:pPr algn="l">
                        <a:spcBef>
                          <a:spcPts val="300"/>
                        </a:spcBef>
                        <a:defRPr sz="1800"/>
                      </a:pPr>
                      <a:r>
                        <a:rPr sz="1400" b="1">
                          <a:latin typeface="Arial"/>
                          <a:ea typeface="Arial"/>
                          <a:cs typeface="Arial"/>
                          <a:sym typeface="Arial"/>
                        </a:rPr>
                        <a:t>Adjusted COCOMO estimate</a:t>
                      </a:r>
                    </a:p>
                  </a:txBody>
                  <a:tcPr marL="0" marR="0" marT="0" marB="0" horzOverflow="overflow"/>
                </a:tc>
                <a:tc>
                  <a:txBody>
                    <a:bodyPr/>
                    <a:lstStyle/>
                    <a:p>
                      <a:pPr algn="just">
                        <a:spcBef>
                          <a:spcPts val="300"/>
                        </a:spcBef>
                        <a:defRPr sz="1800"/>
                      </a:pPr>
                      <a:r>
                        <a:rPr sz="1400" b="1" dirty="0">
                          <a:latin typeface="Arial"/>
                          <a:ea typeface="Arial"/>
                          <a:cs typeface="Arial"/>
                          <a:sym typeface="Arial"/>
                        </a:rPr>
                        <a:t>2,306 person-months</a:t>
                      </a:r>
                    </a:p>
                  </a:txBody>
                  <a:tcPr marL="0" marR="0" marT="0" marB="0" horzOverflow="overflow"/>
                </a:tc>
              </a:tr>
            </a:tbl>
          </a:graphicData>
        </a:graphic>
      </p:graphicFrame>
      <p:pic>
        <p:nvPicPr>
          <p:cNvPr id="221"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794675" y="434385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1"/>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Title 1"/>
          <p:cNvSpPr txBox="1">
            <a:spLocks noGrp="1"/>
          </p:cNvSpPr>
          <p:nvPr>
            <p:ph type="title"/>
          </p:nvPr>
        </p:nvSpPr>
        <p:spPr>
          <a:xfrm>
            <a:off x="457198" y="308931"/>
            <a:ext cx="7276733" cy="1121310"/>
          </a:xfrm>
          <a:prstGeom prst="rect">
            <a:avLst/>
          </a:prstGeom>
        </p:spPr>
        <p:txBody>
          <a:bodyPr/>
          <a:lstStyle/>
          <a:p>
            <a:r>
              <a:t>The effect of cost drivers on effort estimates </a:t>
            </a:r>
          </a:p>
        </p:txBody>
      </p:sp>
      <p:graphicFrame>
        <p:nvGraphicFramePr>
          <p:cNvPr id="224" name="Content Placeholder 3"/>
          <p:cNvGraphicFramePr/>
          <p:nvPr>
            <p:extLst>
              <p:ext uri="{D42A27DB-BD31-4B8C-83A1-F6EECF244321}">
                <p14:modId xmlns:p14="http://schemas.microsoft.com/office/powerpoint/2010/main" val="2562023765"/>
              </p:ext>
            </p:extLst>
          </p:nvPr>
        </p:nvGraphicFramePr>
        <p:xfrm>
          <a:off x="1433291" y="2103120"/>
          <a:ext cx="5858695" cy="3304088"/>
        </p:xfrm>
        <a:graphic>
          <a:graphicData uri="http://schemas.openxmlformats.org/drawingml/2006/table">
            <a:tbl>
              <a:tblPr firstRow="1" bandRow="1">
                <a:tableStyleId>{4C3C2611-4C71-4FC5-86AE-919BDF0F9419}</a:tableStyleId>
              </a:tblPr>
              <a:tblGrid>
                <a:gridCol w="2354781"/>
                <a:gridCol w="3503914"/>
              </a:tblGrid>
              <a:tr h="462066">
                <a:tc>
                  <a:txBody>
                    <a:bodyPr/>
                    <a:lstStyle/>
                    <a:p>
                      <a:pPr algn="l">
                        <a:spcBef>
                          <a:spcPts val="300"/>
                        </a:spcBef>
                        <a:defRPr sz="1800" b="0">
                          <a:solidFill>
                            <a:srgbClr val="000000"/>
                          </a:solidFill>
                        </a:defRPr>
                      </a:pPr>
                      <a:r>
                        <a:rPr sz="1400" b="1">
                          <a:latin typeface="Arial"/>
                          <a:ea typeface="Arial"/>
                          <a:cs typeface="Arial"/>
                          <a:sym typeface="Arial"/>
                        </a:rPr>
                        <a:t>Exponent value</a:t>
                      </a:r>
                    </a:p>
                  </a:txBody>
                  <a:tcPr marL="54610" marR="54610" marT="54610" marB="54610" horzOverflow="overflow"/>
                </a:tc>
                <a:tc>
                  <a:txBody>
                    <a:bodyPr/>
                    <a:lstStyle/>
                    <a:p>
                      <a:pPr algn="just">
                        <a:spcBef>
                          <a:spcPts val="300"/>
                        </a:spcBef>
                        <a:defRPr sz="1800" b="0">
                          <a:solidFill>
                            <a:srgbClr val="000000"/>
                          </a:solidFill>
                        </a:defRPr>
                      </a:pPr>
                      <a:r>
                        <a:rPr sz="1400" b="1" dirty="0">
                          <a:latin typeface="Arial"/>
                          <a:ea typeface="Arial"/>
                          <a:cs typeface="Arial"/>
                          <a:sym typeface="Arial"/>
                        </a:rPr>
                        <a:t>1.17</a:t>
                      </a:r>
                    </a:p>
                  </a:txBody>
                  <a:tcPr marL="54610" marR="54610" marT="54610" marB="54610" horzOverflow="overflow"/>
                </a:tc>
              </a:tr>
              <a:tr h="462066">
                <a:tc>
                  <a:txBody>
                    <a:bodyPr/>
                    <a:lstStyle/>
                    <a:p>
                      <a:pPr algn="l">
                        <a:spcBef>
                          <a:spcPts val="300"/>
                        </a:spcBef>
                        <a:defRPr sz="1800"/>
                      </a:pPr>
                      <a:r>
                        <a:rPr sz="1400">
                          <a:latin typeface="Arial"/>
                          <a:ea typeface="Arial"/>
                          <a:cs typeface="Arial"/>
                          <a:sym typeface="Arial"/>
                        </a:rPr>
                        <a:t>Reliability</a:t>
                      </a:r>
                    </a:p>
                  </a:txBody>
                  <a:tcPr marL="54610" marR="54610" marT="54610" marB="54610" horzOverflow="overflow"/>
                </a:tc>
                <a:tc>
                  <a:txBody>
                    <a:bodyPr/>
                    <a:lstStyle/>
                    <a:p>
                      <a:pPr algn="just">
                        <a:spcBef>
                          <a:spcPts val="300"/>
                        </a:spcBef>
                        <a:defRPr sz="1800"/>
                      </a:pPr>
                      <a:r>
                        <a:rPr sz="1400">
                          <a:latin typeface="Arial"/>
                          <a:ea typeface="Arial"/>
                          <a:cs typeface="Arial"/>
                          <a:sym typeface="Arial"/>
                        </a:rPr>
                        <a:t>Very low, multiplier = 0.75</a:t>
                      </a:r>
                    </a:p>
                  </a:txBody>
                  <a:tcPr marL="54610" marR="54610" marT="54610" marB="54610" horzOverflow="overflow"/>
                </a:tc>
              </a:tr>
              <a:tr h="462066">
                <a:tc>
                  <a:txBody>
                    <a:bodyPr/>
                    <a:lstStyle/>
                    <a:p>
                      <a:pPr algn="l">
                        <a:spcBef>
                          <a:spcPts val="300"/>
                        </a:spcBef>
                        <a:defRPr sz="1800"/>
                      </a:pPr>
                      <a:r>
                        <a:rPr sz="1400">
                          <a:latin typeface="Arial"/>
                          <a:ea typeface="Arial"/>
                          <a:cs typeface="Arial"/>
                          <a:sym typeface="Arial"/>
                        </a:rPr>
                        <a:t>Complexity</a:t>
                      </a:r>
                    </a:p>
                  </a:txBody>
                  <a:tcPr marL="0" marR="0" marT="0" marB="0" horzOverflow="overflow"/>
                </a:tc>
                <a:tc>
                  <a:txBody>
                    <a:bodyPr/>
                    <a:lstStyle/>
                    <a:p>
                      <a:pPr algn="just">
                        <a:spcBef>
                          <a:spcPts val="300"/>
                        </a:spcBef>
                        <a:defRPr sz="1800"/>
                      </a:pPr>
                      <a:r>
                        <a:rPr sz="1400">
                          <a:latin typeface="Arial"/>
                          <a:ea typeface="Arial"/>
                          <a:cs typeface="Arial"/>
                          <a:sym typeface="Arial"/>
                        </a:rPr>
                        <a:t>Very low, multiplier = 0.75</a:t>
                      </a:r>
                    </a:p>
                  </a:txBody>
                  <a:tcPr marL="0" marR="0" marT="0" marB="0" horzOverflow="overflow"/>
                </a:tc>
              </a:tr>
              <a:tr h="462066">
                <a:tc>
                  <a:txBody>
                    <a:bodyPr/>
                    <a:lstStyle/>
                    <a:p>
                      <a:pPr algn="l">
                        <a:spcBef>
                          <a:spcPts val="300"/>
                        </a:spcBef>
                        <a:defRPr sz="1800"/>
                      </a:pPr>
                      <a:r>
                        <a:rPr sz="1400">
                          <a:latin typeface="Arial"/>
                          <a:ea typeface="Arial"/>
                          <a:cs typeface="Arial"/>
                          <a:sym typeface="Arial"/>
                        </a:rPr>
                        <a:t>Memory constraint</a:t>
                      </a:r>
                    </a:p>
                  </a:txBody>
                  <a:tcPr marL="0" marR="0" marT="0" marB="0" horzOverflow="overflow"/>
                </a:tc>
                <a:tc>
                  <a:txBody>
                    <a:bodyPr/>
                    <a:lstStyle/>
                    <a:p>
                      <a:pPr algn="just">
                        <a:spcBef>
                          <a:spcPts val="300"/>
                        </a:spcBef>
                        <a:defRPr sz="1800"/>
                      </a:pPr>
                      <a:r>
                        <a:rPr sz="1400">
                          <a:latin typeface="Arial"/>
                          <a:ea typeface="Arial"/>
                          <a:cs typeface="Arial"/>
                          <a:sym typeface="Arial"/>
                        </a:rPr>
                        <a:t>None, multiplier = 1</a:t>
                      </a:r>
                    </a:p>
                  </a:txBody>
                  <a:tcPr marL="0" marR="0" marT="0" marB="0" horzOverflow="overflow"/>
                </a:tc>
              </a:tr>
              <a:tr h="462066">
                <a:tc>
                  <a:txBody>
                    <a:bodyPr/>
                    <a:lstStyle/>
                    <a:p>
                      <a:pPr algn="l">
                        <a:spcBef>
                          <a:spcPts val="300"/>
                        </a:spcBef>
                        <a:defRPr sz="1800"/>
                      </a:pPr>
                      <a:r>
                        <a:rPr sz="1400">
                          <a:latin typeface="Arial"/>
                          <a:ea typeface="Arial"/>
                          <a:cs typeface="Arial"/>
                          <a:sym typeface="Arial"/>
                        </a:rPr>
                        <a:t>Tool use</a:t>
                      </a:r>
                    </a:p>
                  </a:txBody>
                  <a:tcPr marL="0" marR="0" marT="0" marB="0" horzOverflow="overflow"/>
                </a:tc>
                <a:tc>
                  <a:txBody>
                    <a:bodyPr/>
                    <a:lstStyle/>
                    <a:p>
                      <a:pPr algn="just">
                        <a:spcBef>
                          <a:spcPts val="300"/>
                        </a:spcBef>
                        <a:defRPr sz="1800"/>
                      </a:pPr>
                      <a:r>
                        <a:rPr sz="1400">
                          <a:latin typeface="Arial"/>
                          <a:ea typeface="Arial"/>
                          <a:cs typeface="Arial"/>
                          <a:sym typeface="Arial"/>
                        </a:rPr>
                        <a:t>Very high, multiplier = 0.72</a:t>
                      </a:r>
                    </a:p>
                  </a:txBody>
                  <a:tcPr marL="0" marR="0" marT="0" marB="0" horzOverflow="overflow"/>
                </a:tc>
              </a:tr>
              <a:tr h="462066">
                <a:tc>
                  <a:txBody>
                    <a:bodyPr/>
                    <a:lstStyle/>
                    <a:p>
                      <a:pPr algn="l">
                        <a:spcBef>
                          <a:spcPts val="300"/>
                        </a:spcBef>
                        <a:defRPr sz="1800"/>
                      </a:pPr>
                      <a:r>
                        <a:rPr sz="1400">
                          <a:latin typeface="Arial"/>
                          <a:ea typeface="Arial"/>
                          <a:cs typeface="Arial"/>
                          <a:sym typeface="Arial"/>
                        </a:rPr>
                        <a:t>Schedule</a:t>
                      </a:r>
                    </a:p>
                  </a:txBody>
                  <a:tcPr marL="0" marR="0" marT="0" marB="0" horzOverflow="overflow"/>
                </a:tc>
                <a:tc>
                  <a:txBody>
                    <a:bodyPr/>
                    <a:lstStyle/>
                    <a:p>
                      <a:pPr algn="just">
                        <a:spcBef>
                          <a:spcPts val="300"/>
                        </a:spcBef>
                        <a:defRPr sz="1800"/>
                      </a:pPr>
                      <a:r>
                        <a:rPr sz="1400">
                          <a:latin typeface="Arial"/>
                          <a:ea typeface="Arial"/>
                          <a:cs typeface="Arial"/>
                          <a:sym typeface="Arial"/>
                        </a:rPr>
                        <a:t>Normal, multiplier = 1</a:t>
                      </a:r>
                    </a:p>
                  </a:txBody>
                  <a:tcPr marL="0" marR="0" marT="0" marB="0" horzOverflow="overflow"/>
                </a:tc>
              </a:tr>
              <a:tr h="531692">
                <a:tc>
                  <a:txBody>
                    <a:bodyPr/>
                    <a:lstStyle/>
                    <a:p>
                      <a:pPr algn="l">
                        <a:spcBef>
                          <a:spcPts val="300"/>
                        </a:spcBef>
                        <a:defRPr sz="1800"/>
                      </a:pPr>
                      <a:r>
                        <a:rPr sz="1400" b="1">
                          <a:latin typeface="Arial"/>
                          <a:ea typeface="Arial"/>
                          <a:cs typeface="Arial"/>
                          <a:sym typeface="Arial"/>
                        </a:rPr>
                        <a:t>Adjusted COCOMO estimate</a:t>
                      </a:r>
                    </a:p>
                  </a:txBody>
                  <a:tcPr marL="0" marR="0" marT="0" marB="0" horzOverflow="overflow"/>
                </a:tc>
                <a:tc>
                  <a:txBody>
                    <a:bodyPr/>
                    <a:lstStyle/>
                    <a:p>
                      <a:pPr algn="just">
                        <a:spcBef>
                          <a:spcPts val="300"/>
                        </a:spcBef>
                        <a:defRPr sz="1800"/>
                      </a:pPr>
                      <a:r>
                        <a:rPr sz="1400" b="1" dirty="0">
                          <a:latin typeface="Arial"/>
                          <a:ea typeface="Arial"/>
                          <a:cs typeface="Arial"/>
                          <a:sym typeface="Arial"/>
                        </a:rPr>
                        <a:t>295 person-months</a:t>
                      </a:r>
                    </a:p>
                  </a:txBody>
                  <a:tcPr marL="0" marR="0" marT="0" marB="0" horzOverflow="overflow"/>
                </a:tc>
              </a:tr>
            </a:tbl>
          </a:graphicData>
        </a:graphic>
      </p:graphicFrame>
      <p:pic>
        <p:nvPicPr>
          <p:cNvPr id="225"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046783" y="545087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2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5"/>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Rectangle 2"/>
          <p:cNvSpPr txBox="1">
            <a:spLocks noGrp="1"/>
          </p:cNvSpPr>
          <p:nvPr>
            <p:ph type="title"/>
          </p:nvPr>
        </p:nvSpPr>
        <p:spPr>
          <a:xfrm>
            <a:off x="457199" y="274638"/>
            <a:ext cx="7293234" cy="1143001"/>
          </a:xfrm>
          <a:prstGeom prst="rect">
            <a:avLst/>
          </a:prstGeom>
        </p:spPr>
        <p:txBody>
          <a:bodyPr/>
          <a:lstStyle/>
          <a:p>
            <a:r>
              <a:t>Project duration and staffing</a:t>
            </a:r>
          </a:p>
        </p:txBody>
      </p:sp>
      <p:sp>
        <p:nvSpPr>
          <p:cNvPr id="228" name="Rectangle 3"/>
          <p:cNvSpPr txBox="1">
            <a:spLocks noGrp="1"/>
          </p:cNvSpPr>
          <p:nvPr>
            <p:ph type="body" idx="1"/>
          </p:nvPr>
        </p:nvSpPr>
        <p:spPr>
          <a:xfrm>
            <a:off x="457200" y="1600200"/>
            <a:ext cx="8229600" cy="4525963"/>
          </a:xfrm>
          <a:prstGeom prst="rect">
            <a:avLst/>
          </a:prstGeom>
        </p:spPr>
        <p:txBody>
          <a:bodyPr/>
          <a:lstStyle/>
          <a:p>
            <a:pPr>
              <a:lnSpc>
                <a:spcPct val="90000"/>
              </a:lnSpc>
            </a:pPr>
            <a:r>
              <a:t>As well as effort estimation, managers must estimate the calendar time required to complete a project and when staff will be required.</a:t>
            </a:r>
          </a:p>
          <a:p>
            <a:pPr>
              <a:lnSpc>
                <a:spcPct val="90000"/>
              </a:lnSpc>
              <a:defRPr>
                <a:solidFill>
                  <a:srgbClr val="FF0000"/>
                </a:solidFill>
              </a:defRPr>
            </a:pPr>
            <a:r>
              <a:t>Calendar time can be estimated </a:t>
            </a:r>
            <a:r>
              <a:rPr>
                <a:solidFill>
                  <a:srgbClr val="46424D"/>
                </a:solidFill>
              </a:rPr>
              <a:t>using a COCOMO 2 formula</a:t>
            </a:r>
          </a:p>
          <a:p>
            <a:pPr marL="742950" lvl="1" indent="-285750" algn="just">
              <a:lnSpc>
                <a:spcPct val="90000"/>
              </a:lnSpc>
              <a:defRPr sz="2000"/>
            </a:pPr>
            <a:r>
              <a:t>TDEV = 3 </a:t>
            </a:r>
            <a:r>
              <a:rPr>
                <a:latin typeface="Symbol"/>
                <a:ea typeface="Symbol"/>
                <a:cs typeface="Symbol"/>
                <a:sym typeface="Symbol"/>
              </a:rPr>
              <a:t>´</a:t>
            </a:r>
            <a:r>
              <a:t> (PM)</a:t>
            </a:r>
            <a:r>
              <a:rPr baseline="30000"/>
              <a:t>(0.33+0.2*(B-1.01))</a:t>
            </a:r>
          </a:p>
          <a:p>
            <a:pPr marL="742950" lvl="1" indent="-285750">
              <a:lnSpc>
                <a:spcPct val="90000"/>
              </a:lnSpc>
              <a:spcBef>
                <a:spcPts val="300"/>
              </a:spcBef>
              <a:defRPr sz="2000"/>
            </a:pPr>
            <a:r>
              <a:t>PM is the effort computation and B is the exponent computed as discussed above (B is 1 for the early prototyping model). This computation predicts the nominal schedule for the project.</a:t>
            </a:r>
          </a:p>
          <a:p>
            <a:pPr>
              <a:lnSpc>
                <a:spcPct val="90000"/>
              </a:lnSpc>
            </a:pPr>
            <a:r>
              <a:t>The time required is independent of the number of people working on the project.</a:t>
            </a:r>
          </a:p>
        </p:txBody>
      </p:sp>
      <p:pic>
        <p:nvPicPr>
          <p:cNvPr id="22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506754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2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9"/>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Title 1"/>
          <p:cNvSpPr txBox="1">
            <a:spLocks noGrp="1"/>
          </p:cNvSpPr>
          <p:nvPr>
            <p:ph type="title"/>
          </p:nvPr>
        </p:nvSpPr>
        <p:spPr>
          <a:xfrm>
            <a:off x="457199" y="274638"/>
            <a:ext cx="7293234" cy="1143001"/>
          </a:xfrm>
          <a:prstGeom prst="rect">
            <a:avLst/>
          </a:prstGeom>
        </p:spPr>
        <p:txBody>
          <a:bodyPr/>
          <a:lstStyle/>
          <a:p>
            <a:r>
              <a:t>Key points</a:t>
            </a:r>
          </a:p>
        </p:txBody>
      </p:sp>
      <p:sp>
        <p:nvSpPr>
          <p:cNvPr id="232" name="Content Placeholder 2"/>
          <p:cNvSpPr txBox="1">
            <a:spLocks noGrp="1"/>
          </p:cNvSpPr>
          <p:nvPr>
            <p:ph type="body" idx="1"/>
          </p:nvPr>
        </p:nvSpPr>
        <p:spPr>
          <a:xfrm>
            <a:off x="457200" y="1600200"/>
            <a:ext cx="8229600" cy="4525963"/>
          </a:xfrm>
          <a:prstGeom prst="rect">
            <a:avLst/>
          </a:prstGeom>
        </p:spPr>
        <p:txBody>
          <a:bodyPr/>
          <a:lstStyle/>
          <a:p>
            <a:pPr>
              <a:defRPr sz="2000"/>
            </a:pPr>
            <a:r>
              <a:rPr dirty="0"/>
              <a:t>The price charged for a system does not just depend on its estimated development costs; it may be adjusted depending on the market and organizational priorities. </a:t>
            </a:r>
          </a:p>
          <a:p>
            <a:pPr>
              <a:defRPr sz="2000"/>
            </a:pPr>
            <a:r>
              <a:rPr dirty="0"/>
              <a:t>Plan-driven development is organized around a complete project plan that defines the project activities, the planned effort, the activity schedule and who is responsible for each activity.</a:t>
            </a:r>
          </a:p>
          <a:p>
            <a:pPr>
              <a:defRPr sz="2000"/>
            </a:pPr>
            <a:r>
              <a:rPr dirty="0"/>
              <a:t>Project scheduling involves the creation of graphical representations the project plan. Bar chartsshow the activity duration and staffing timelines, are the most commonly used schedule representations. </a:t>
            </a:r>
          </a:p>
        </p:txBody>
      </p:sp>
      <p:pic>
        <p:nvPicPr>
          <p:cNvPr id="23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722209" y="534063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3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3"/>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Title 1"/>
          <p:cNvSpPr txBox="1">
            <a:spLocks noGrp="1"/>
          </p:cNvSpPr>
          <p:nvPr>
            <p:ph type="title"/>
          </p:nvPr>
        </p:nvSpPr>
        <p:spPr>
          <a:xfrm>
            <a:off x="457199" y="274638"/>
            <a:ext cx="7293234" cy="1143001"/>
          </a:xfrm>
          <a:prstGeom prst="rect">
            <a:avLst/>
          </a:prstGeom>
        </p:spPr>
        <p:txBody>
          <a:bodyPr/>
          <a:lstStyle/>
          <a:p>
            <a:r>
              <a:t>Key points</a:t>
            </a:r>
          </a:p>
        </p:txBody>
      </p:sp>
      <p:sp>
        <p:nvSpPr>
          <p:cNvPr id="236" name="Content Placeholder 2"/>
          <p:cNvSpPr txBox="1">
            <a:spLocks noGrp="1"/>
          </p:cNvSpPr>
          <p:nvPr>
            <p:ph type="body" idx="1"/>
          </p:nvPr>
        </p:nvSpPr>
        <p:spPr>
          <a:xfrm>
            <a:off x="457200" y="1600200"/>
            <a:ext cx="8229600" cy="4525963"/>
          </a:xfrm>
          <a:prstGeom prst="rect">
            <a:avLst/>
          </a:prstGeom>
        </p:spPr>
        <p:txBody>
          <a:bodyPr/>
          <a:lstStyle/>
          <a:p>
            <a:r>
              <a:t>Estimation techniques for software may be experience-based, where managers judge the effort required, or algorithmic, where the effort required is computed from other estimated project parameters.</a:t>
            </a:r>
          </a:p>
          <a:p>
            <a:r>
              <a:t>The COCOMO II costing model is an algorithmic cost model that uses project, product, hardware and personnel attributes as well as product size and complexity attributes to derive a cost estimate. </a:t>
            </a:r>
          </a:p>
        </p:txBody>
      </p:sp>
    </p:spTree>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Title 1"/>
          <p:cNvSpPr txBox="1">
            <a:spLocks noGrp="1"/>
          </p:cNvSpPr>
          <p:nvPr>
            <p:ph type="title"/>
          </p:nvPr>
        </p:nvSpPr>
        <p:spPr>
          <a:xfrm>
            <a:off x="457199" y="274638"/>
            <a:ext cx="7293234" cy="1143001"/>
          </a:xfrm>
          <a:prstGeom prst="rect">
            <a:avLst/>
          </a:prstGeom>
        </p:spPr>
        <p:txBody>
          <a:bodyPr/>
          <a:lstStyle/>
          <a:p>
            <a:r>
              <a:t>Project plan supplements </a:t>
            </a:r>
          </a:p>
        </p:txBody>
      </p:sp>
      <p:graphicFrame>
        <p:nvGraphicFramePr>
          <p:cNvPr id="113" name="Content Placeholder 3"/>
          <p:cNvGraphicFramePr/>
          <p:nvPr/>
        </p:nvGraphicFramePr>
        <p:xfrm>
          <a:off x="457200" y="1958945"/>
          <a:ext cx="8229600" cy="2809240"/>
        </p:xfrm>
        <a:graphic>
          <a:graphicData uri="http://schemas.openxmlformats.org/drawingml/2006/table">
            <a:tbl>
              <a:tblPr firstRow="1" bandRow="1">
                <a:tableStyleId>{4C3C2611-4C71-4FC5-86AE-919BDF0F9419}</a:tableStyleId>
              </a:tblPr>
              <a:tblGrid>
                <a:gridCol w="3096360"/>
                <a:gridCol w="5133240"/>
              </a:tblGrid>
              <a:tr h="370840">
                <a:tc>
                  <a:txBody>
                    <a:bodyPr/>
                    <a:lstStyle/>
                    <a:p>
                      <a:pPr algn="just">
                        <a:defRPr sz="1800" b="0">
                          <a:solidFill>
                            <a:srgbClr val="000000"/>
                          </a:solidFill>
                        </a:defRPr>
                      </a:pPr>
                      <a:r>
                        <a:rPr sz="1600" b="1">
                          <a:latin typeface="Arial"/>
                          <a:ea typeface="Arial"/>
                          <a:cs typeface="Arial"/>
                          <a:sym typeface="Arial"/>
                        </a:rPr>
                        <a:t>Plan</a:t>
                      </a:r>
                    </a:p>
                  </a:txBody>
                  <a:tcPr marL="54610" marR="54610" marT="54610" marB="54610" horzOverflow="overflow"/>
                </a:tc>
                <a:tc>
                  <a:txBody>
                    <a:bodyPr/>
                    <a:lstStyle/>
                    <a:p>
                      <a:pPr algn="just">
                        <a:defRPr sz="1800" b="0">
                          <a:solidFill>
                            <a:srgbClr val="000000"/>
                          </a:solidFill>
                        </a:defRPr>
                      </a:pPr>
                      <a:r>
                        <a:rPr sz="1600" b="1">
                          <a:latin typeface="Arial"/>
                          <a:ea typeface="Arial"/>
                          <a:cs typeface="Arial"/>
                          <a:sym typeface="Arial"/>
                        </a:rPr>
                        <a:t>Description</a:t>
                      </a:r>
                    </a:p>
                  </a:txBody>
                  <a:tcPr marL="54610" marR="54610" marT="54610" marB="54610" horzOverflow="overflow"/>
                </a:tc>
              </a:tr>
              <a:tr h="370840">
                <a:tc>
                  <a:txBody>
                    <a:bodyPr/>
                    <a:lstStyle/>
                    <a:p>
                      <a:pPr algn="l">
                        <a:defRPr sz="1800"/>
                      </a:pPr>
                      <a:r>
                        <a:rPr sz="1600">
                          <a:latin typeface="Arial"/>
                          <a:ea typeface="Arial"/>
                          <a:cs typeface="Arial"/>
                          <a:sym typeface="Arial"/>
                        </a:rPr>
                        <a:t>Quality plan</a:t>
                      </a:r>
                    </a:p>
                  </a:txBody>
                  <a:tcPr marL="0" marR="0" marT="0" marB="0" horzOverflow="overflow"/>
                </a:tc>
                <a:tc>
                  <a:txBody>
                    <a:bodyPr/>
                    <a:lstStyle/>
                    <a:p>
                      <a:pPr algn="just">
                        <a:defRPr sz="1800"/>
                      </a:pPr>
                      <a:r>
                        <a:rPr sz="1600">
                          <a:latin typeface="Arial"/>
                          <a:ea typeface="Arial"/>
                          <a:cs typeface="Arial"/>
                          <a:sym typeface="Arial"/>
                        </a:rPr>
                        <a:t>Describes the quality procedures and standards that will be used in a project.  </a:t>
                      </a:r>
                    </a:p>
                  </a:txBody>
                  <a:tcPr marL="0" marR="0" marT="0" marB="0" horzOverflow="overflow"/>
                </a:tc>
              </a:tr>
              <a:tr h="370840">
                <a:tc>
                  <a:txBody>
                    <a:bodyPr/>
                    <a:lstStyle/>
                    <a:p>
                      <a:pPr algn="l">
                        <a:defRPr sz="1800"/>
                      </a:pPr>
                      <a:r>
                        <a:rPr sz="1600">
                          <a:latin typeface="Arial"/>
                          <a:ea typeface="Arial"/>
                          <a:cs typeface="Arial"/>
                          <a:sym typeface="Arial"/>
                        </a:rPr>
                        <a:t>Validation plan </a:t>
                      </a:r>
                    </a:p>
                  </a:txBody>
                  <a:tcPr marL="0" marR="0" marT="0" marB="0" horzOverflow="overflow"/>
                </a:tc>
                <a:tc>
                  <a:txBody>
                    <a:bodyPr/>
                    <a:lstStyle/>
                    <a:p>
                      <a:pPr algn="just">
                        <a:defRPr sz="1800"/>
                      </a:pPr>
                      <a:r>
                        <a:rPr sz="1600">
                          <a:latin typeface="Arial"/>
                          <a:ea typeface="Arial"/>
                          <a:cs typeface="Arial"/>
                          <a:sym typeface="Arial"/>
                        </a:rPr>
                        <a:t>Describes the approach, resources, and schedule used for system validation.  </a:t>
                      </a:r>
                    </a:p>
                  </a:txBody>
                  <a:tcPr marL="0" marR="0" marT="0" marB="0" horzOverflow="overflow"/>
                </a:tc>
              </a:tr>
              <a:tr h="370840">
                <a:tc>
                  <a:txBody>
                    <a:bodyPr/>
                    <a:lstStyle/>
                    <a:p>
                      <a:pPr algn="l">
                        <a:defRPr sz="1800"/>
                      </a:pPr>
                      <a:r>
                        <a:rPr sz="1600">
                          <a:latin typeface="Arial"/>
                          <a:ea typeface="Arial"/>
                          <a:cs typeface="Arial"/>
                          <a:sym typeface="Arial"/>
                        </a:rPr>
                        <a:t>Configuration management plan</a:t>
                      </a:r>
                    </a:p>
                  </a:txBody>
                  <a:tcPr marL="0" marR="0" marT="0" marB="0" horzOverflow="overflow"/>
                </a:tc>
                <a:tc>
                  <a:txBody>
                    <a:bodyPr/>
                    <a:lstStyle/>
                    <a:p>
                      <a:pPr algn="just">
                        <a:defRPr sz="1800"/>
                      </a:pPr>
                      <a:r>
                        <a:rPr sz="1600">
                          <a:latin typeface="Arial"/>
                          <a:ea typeface="Arial"/>
                          <a:cs typeface="Arial"/>
                          <a:sym typeface="Arial"/>
                        </a:rPr>
                        <a:t>Describes the configuration management procedures and structures to be used.  </a:t>
                      </a:r>
                    </a:p>
                  </a:txBody>
                  <a:tcPr marL="0" marR="0" marT="0" marB="0" horzOverflow="overflow"/>
                </a:tc>
              </a:tr>
              <a:tr h="370840">
                <a:tc>
                  <a:txBody>
                    <a:bodyPr/>
                    <a:lstStyle/>
                    <a:p>
                      <a:pPr algn="l">
                        <a:defRPr sz="1800"/>
                      </a:pPr>
                      <a:r>
                        <a:rPr sz="1600">
                          <a:latin typeface="Arial"/>
                          <a:ea typeface="Arial"/>
                          <a:cs typeface="Arial"/>
                          <a:sym typeface="Arial"/>
                        </a:rPr>
                        <a:t>Maintenance plan</a:t>
                      </a:r>
                    </a:p>
                  </a:txBody>
                  <a:tcPr marL="0" marR="0" marT="0" marB="0" horzOverflow="overflow"/>
                </a:tc>
                <a:tc>
                  <a:txBody>
                    <a:bodyPr/>
                    <a:lstStyle/>
                    <a:p>
                      <a:pPr algn="just">
                        <a:defRPr sz="1800"/>
                      </a:pPr>
                      <a:r>
                        <a:rPr sz="1600">
                          <a:latin typeface="Arial"/>
                          <a:ea typeface="Arial"/>
                          <a:cs typeface="Arial"/>
                          <a:sym typeface="Arial"/>
                        </a:rPr>
                        <a:t>Predicts the maintenance requirements, costs, and effort.  </a:t>
                      </a:r>
                    </a:p>
                  </a:txBody>
                  <a:tcPr marL="0" marR="0" marT="0" marB="0" horzOverflow="overflow"/>
                </a:tc>
              </a:tr>
              <a:tr h="370840">
                <a:tc>
                  <a:txBody>
                    <a:bodyPr/>
                    <a:lstStyle/>
                    <a:p>
                      <a:pPr algn="l">
                        <a:defRPr sz="1800"/>
                      </a:pPr>
                      <a:r>
                        <a:rPr sz="1600">
                          <a:latin typeface="Arial"/>
                          <a:ea typeface="Arial"/>
                          <a:cs typeface="Arial"/>
                          <a:sym typeface="Arial"/>
                        </a:rPr>
                        <a:t>Staff development plan</a:t>
                      </a:r>
                    </a:p>
                  </a:txBody>
                  <a:tcPr marL="0" marR="0" marT="0" marB="0" horzOverflow="overflow"/>
                </a:tc>
                <a:tc>
                  <a:txBody>
                    <a:bodyPr/>
                    <a:lstStyle/>
                    <a:p>
                      <a:pPr algn="just">
                        <a:defRPr sz="1800"/>
                      </a:pPr>
                      <a:r>
                        <a:rPr sz="1600">
                          <a:latin typeface="Arial"/>
                          <a:ea typeface="Arial"/>
                          <a:cs typeface="Arial"/>
                          <a:sym typeface="Arial"/>
                        </a:rPr>
                        <a:t>Describes how the skills and experience of the project team members will be developed.  </a:t>
                      </a:r>
                    </a:p>
                  </a:txBody>
                  <a:tcPr marL="0" marR="0" marT="0" marB="0" horzOverflow="overflow"/>
                </a:tc>
              </a:tr>
            </a:tbl>
          </a:graphicData>
        </a:graphic>
      </p:graphicFrame>
      <p:pic>
        <p:nvPicPr>
          <p:cNvPr id="11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435446" y="5053935"/>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title"/>
          </p:nvPr>
        </p:nvSpPr>
        <p:spPr>
          <a:xfrm>
            <a:off x="457199" y="274638"/>
            <a:ext cx="7293234" cy="1143001"/>
          </a:xfrm>
          <a:prstGeom prst="rect">
            <a:avLst/>
          </a:prstGeom>
        </p:spPr>
        <p:txBody>
          <a:bodyPr/>
          <a:lstStyle/>
          <a:p>
            <a:r>
              <a:t>The project planning process </a:t>
            </a:r>
          </a:p>
        </p:txBody>
      </p:sp>
      <p:pic>
        <p:nvPicPr>
          <p:cNvPr id="117" name="Content Placeholder 3" descr="Content Placeholder 3"/>
          <p:cNvPicPr>
            <a:picLocks noChangeAspect="1"/>
          </p:cNvPicPr>
          <p:nvPr/>
        </p:nvPicPr>
        <p:blipFill>
          <a:blip r:embed="rId4">
            <a:extLst/>
          </a:blip>
          <a:stretch>
            <a:fillRect/>
          </a:stretch>
        </p:blipFill>
        <p:spPr>
          <a:xfrm>
            <a:off x="457200" y="2102215"/>
            <a:ext cx="8229600" cy="3521933"/>
          </a:xfrm>
          <a:prstGeom prst="rect">
            <a:avLst/>
          </a:prstGeom>
          <a:ln w="12700">
            <a:miter lim="400000"/>
          </a:ln>
        </p:spPr>
      </p:pic>
      <p:pic>
        <p:nvPicPr>
          <p:cNvPr id="118"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3520534" y="484907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itle 1"/>
          <p:cNvSpPr txBox="1">
            <a:spLocks noGrp="1"/>
          </p:cNvSpPr>
          <p:nvPr>
            <p:ph type="title"/>
          </p:nvPr>
        </p:nvSpPr>
        <p:spPr>
          <a:xfrm>
            <a:off x="457199" y="274638"/>
            <a:ext cx="7293234" cy="1143001"/>
          </a:xfrm>
          <a:prstGeom prst="rect">
            <a:avLst/>
          </a:prstGeom>
        </p:spPr>
        <p:txBody>
          <a:bodyPr/>
          <a:lstStyle/>
          <a:p>
            <a:r>
              <a:t>Project scheduling</a:t>
            </a:r>
          </a:p>
        </p:txBody>
      </p:sp>
      <p:sp>
        <p:nvSpPr>
          <p:cNvPr id="121"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Project scheduling </a:t>
            </a:r>
            <a:r>
              <a:rPr>
                <a:solidFill>
                  <a:srgbClr val="46424D"/>
                </a:solidFill>
              </a:rPr>
              <a:t>is the process of deciding how the work in a project will be organized as separate tasks, and when and how these tasks will be executed. </a:t>
            </a:r>
          </a:p>
          <a:p>
            <a:r>
              <a:t>You </a:t>
            </a:r>
            <a:r>
              <a:rPr>
                <a:solidFill>
                  <a:srgbClr val="FF0000"/>
                </a:solidFill>
              </a:rPr>
              <a:t>estimate the calendar time </a:t>
            </a:r>
            <a:r>
              <a:t>needed to complete each task, the effort required and who will work on the tasks that have been identified. </a:t>
            </a:r>
          </a:p>
          <a:p>
            <a:r>
              <a:t>You also have to </a:t>
            </a:r>
            <a:r>
              <a:rPr>
                <a:solidFill>
                  <a:srgbClr val="FF0000"/>
                </a:solidFill>
              </a:rPr>
              <a:t>estimate the resources </a:t>
            </a:r>
            <a:r>
              <a:t>needed to complete each task, such as the disk space required on a server, the time required on specialized hardware, such as a simulator, and what the travel budget will be. </a:t>
            </a:r>
          </a:p>
        </p:txBody>
      </p:sp>
      <p:pic>
        <p:nvPicPr>
          <p:cNvPr id="12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011115" y="555466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itle 1"/>
          <p:cNvSpPr txBox="1">
            <a:spLocks noGrp="1"/>
          </p:cNvSpPr>
          <p:nvPr>
            <p:ph type="title"/>
          </p:nvPr>
        </p:nvSpPr>
        <p:spPr>
          <a:xfrm>
            <a:off x="457199" y="274638"/>
            <a:ext cx="7293234" cy="1143001"/>
          </a:xfrm>
          <a:prstGeom prst="rect">
            <a:avLst/>
          </a:prstGeom>
        </p:spPr>
        <p:txBody>
          <a:bodyPr/>
          <a:lstStyle/>
          <a:p>
            <a:r>
              <a:t>Milestones and deliverables</a:t>
            </a:r>
          </a:p>
        </p:txBody>
      </p:sp>
      <p:sp>
        <p:nvSpPr>
          <p:cNvPr id="125"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Milestones</a:t>
            </a:r>
            <a:r>
              <a:rPr>
                <a:solidFill>
                  <a:srgbClr val="46424D"/>
                </a:solidFill>
              </a:rPr>
              <a:t> are points in the schedule against which you can assess progress, for example, the handover of the system for testing. </a:t>
            </a:r>
          </a:p>
          <a:p>
            <a:pPr>
              <a:defRPr>
                <a:solidFill>
                  <a:srgbClr val="FF0000"/>
                </a:solidFill>
              </a:defRPr>
            </a:pPr>
            <a:r>
              <a:t>Deliverables</a:t>
            </a:r>
            <a:r>
              <a:rPr>
                <a:solidFill>
                  <a:srgbClr val="46424D"/>
                </a:solidFill>
              </a:rPr>
              <a:t> are work products that are delivered to the customer, e.g. a requirements document for the system.</a:t>
            </a:r>
          </a:p>
        </p:txBody>
      </p:sp>
      <p:pic>
        <p:nvPicPr>
          <p:cNvPr id="12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286250" y="428923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Rectangle 2"/>
          <p:cNvSpPr txBox="1">
            <a:spLocks noGrp="1"/>
          </p:cNvSpPr>
          <p:nvPr>
            <p:ph type="title"/>
          </p:nvPr>
        </p:nvSpPr>
        <p:spPr>
          <a:xfrm>
            <a:off x="457199" y="274638"/>
            <a:ext cx="7293234" cy="1143001"/>
          </a:xfrm>
          <a:prstGeom prst="rect">
            <a:avLst/>
          </a:prstGeom>
        </p:spPr>
        <p:txBody>
          <a:bodyPr lIns="44622" tIns="44622" rIns="44622" bIns="44622"/>
          <a:lstStyle/>
          <a:p>
            <a:r>
              <a:t>Schedule representation</a:t>
            </a:r>
          </a:p>
        </p:txBody>
      </p:sp>
      <p:sp>
        <p:nvSpPr>
          <p:cNvPr id="129" name="Rectangle 3"/>
          <p:cNvSpPr txBox="1">
            <a:spLocks noGrp="1"/>
          </p:cNvSpPr>
          <p:nvPr>
            <p:ph type="body" idx="1"/>
          </p:nvPr>
        </p:nvSpPr>
        <p:spPr>
          <a:xfrm>
            <a:off x="457200" y="1600200"/>
            <a:ext cx="8229600" cy="4525963"/>
          </a:xfrm>
          <a:prstGeom prst="rect">
            <a:avLst/>
          </a:prstGeom>
        </p:spPr>
        <p:txBody>
          <a:bodyPr lIns="44622" tIns="44622" rIns="44622" bIns="44622"/>
          <a:lstStyle/>
          <a:p>
            <a:pPr>
              <a:defRPr>
                <a:solidFill>
                  <a:srgbClr val="FF0000"/>
                </a:solidFill>
              </a:defRPr>
            </a:pPr>
            <a:r>
              <a:t>Graphical notations </a:t>
            </a:r>
            <a:r>
              <a:rPr>
                <a:solidFill>
                  <a:srgbClr val="46424D"/>
                </a:solidFill>
              </a:rPr>
              <a:t>are normally used to illustrate the </a:t>
            </a:r>
            <a:r>
              <a:t>project schedule.</a:t>
            </a:r>
          </a:p>
          <a:p>
            <a:r>
              <a:t>These show the project breakdown into tasks. Tasks should not be too small. They should take about a week or two.</a:t>
            </a:r>
          </a:p>
          <a:p>
            <a:pPr>
              <a:defRPr>
                <a:solidFill>
                  <a:srgbClr val="FF0000"/>
                </a:solidFill>
              </a:defRPr>
            </a:pPr>
            <a:r>
              <a:t>Bar charts </a:t>
            </a:r>
            <a:r>
              <a:rPr>
                <a:solidFill>
                  <a:srgbClr val="46424D"/>
                </a:solidFill>
              </a:rPr>
              <a:t>are the most commonly used representation for project schedules. They show the schedule as activities or resources against time.</a:t>
            </a:r>
          </a:p>
        </p:txBody>
      </p:sp>
      <p:pic>
        <p:nvPicPr>
          <p:cNvPr id="13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4903692"/>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itle 1"/>
          <p:cNvSpPr txBox="1">
            <a:spLocks noGrp="1"/>
          </p:cNvSpPr>
          <p:nvPr>
            <p:ph type="title"/>
          </p:nvPr>
        </p:nvSpPr>
        <p:spPr>
          <a:xfrm>
            <a:off x="457199" y="274638"/>
            <a:ext cx="7293234" cy="1143001"/>
          </a:xfrm>
          <a:prstGeom prst="rect">
            <a:avLst/>
          </a:prstGeom>
        </p:spPr>
        <p:txBody>
          <a:bodyPr/>
          <a:lstStyle/>
          <a:p>
            <a:r>
              <a:t>Tasks, durations, and dependencies </a:t>
            </a:r>
          </a:p>
        </p:txBody>
      </p:sp>
      <p:graphicFrame>
        <p:nvGraphicFramePr>
          <p:cNvPr id="133" name="Content Placeholder 3"/>
          <p:cNvGraphicFramePr/>
          <p:nvPr/>
        </p:nvGraphicFramePr>
        <p:xfrm>
          <a:off x="457200" y="1600200"/>
          <a:ext cx="8229600" cy="5029200"/>
        </p:xfrm>
        <a:graphic>
          <a:graphicData uri="http://schemas.openxmlformats.org/drawingml/2006/table">
            <a:tbl>
              <a:tblPr firstRow="1" bandRow="1">
                <a:tableStyleId>{4C3C2611-4C71-4FC5-86AE-919BDF0F9419}</a:tableStyleId>
              </a:tblPr>
              <a:tblGrid>
                <a:gridCol w="1461452"/>
                <a:gridCol w="1918653"/>
                <a:gridCol w="1959187"/>
                <a:gridCol w="2890308"/>
              </a:tblGrid>
              <a:tr h="370840">
                <a:tc>
                  <a:txBody>
                    <a:bodyPr/>
                    <a:lstStyle/>
                    <a:p>
                      <a:pPr algn="ctr">
                        <a:defRPr sz="1800" b="0">
                          <a:solidFill>
                            <a:srgbClr val="000000"/>
                          </a:solidFill>
                        </a:defRPr>
                      </a:pPr>
                      <a:r>
                        <a:rPr sz="1600" b="1">
                          <a:latin typeface="Arial"/>
                          <a:ea typeface="Arial"/>
                          <a:cs typeface="Arial"/>
                          <a:sym typeface="Arial"/>
                        </a:rPr>
                        <a:t>Task</a:t>
                      </a:r>
                    </a:p>
                  </a:txBody>
                  <a:tcPr marL="45720" marR="45720" horzOverflow="overflow"/>
                </a:tc>
                <a:tc>
                  <a:txBody>
                    <a:bodyPr/>
                    <a:lstStyle/>
                    <a:p>
                      <a:pPr algn="ctr">
                        <a:defRPr sz="1800" b="0">
                          <a:solidFill>
                            <a:srgbClr val="000000"/>
                          </a:solidFill>
                        </a:defRPr>
                      </a:pPr>
                      <a:r>
                        <a:rPr sz="1600" b="1">
                          <a:latin typeface="Arial"/>
                          <a:ea typeface="Arial"/>
                          <a:cs typeface="Arial"/>
                          <a:sym typeface="Arial"/>
                        </a:rPr>
                        <a:t>Effort (person-days)</a:t>
                      </a:r>
                    </a:p>
                  </a:txBody>
                  <a:tcPr marL="45720" marR="45720" horzOverflow="overflow"/>
                </a:tc>
                <a:tc>
                  <a:txBody>
                    <a:bodyPr/>
                    <a:lstStyle/>
                    <a:p>
                      <a:pPr algn="ctr">
                        <a:defRPr sz="1800" b="0">
                          <a:solidFill>
                            <a:srgbClr val="000000"/>
                          </a:solidFill>
                        </a:defRPr>
                      </a:pPr>
                      <a:r>
                        <a:rPr sz="1600" b="1">
                          <a:latin typeface="Arial"/>
                          <a:ea typeface="Arial"/>
                          <a:cs typeface="Arial"/>
                          <a:sym typeface="Arial"/>
                        </a:rPr>
                        <a:t>Duration (days)</a:t>
                      </a:r>
                    </a:p>
                  </a:txBody>
                  <a:tcPr marL="45720" marR="45720" horzOverflow="overflow"/>
                </a:tc>
                <a:tc>
                  <a:txBody>
                    <a:bodyPr/>
                    <a:lstStyle/>
                    <a:p>
                      <a:pPr algn="ctr">
                        <a:defRPr sz="1800" b="0">
                          <a:solidFill>
                            <a:srgbClr val="000000"/>
                          </a:solidFill>
                        </a:defRPr>
                      </a:pPr>
                      <a:r>
                        <a:rPr sz="1600" b="1">
                          <a:latin typeface="Arial"/>
                          <a:ea typeface="Arial"/>
                          <a:cs typeface="Arial"/>
                          <a:sym typeface="Arial"/>
                        </a:rPr>
                        <a:t>Dependencies</a:t>
                      </a:r>
                    </a:p>
                  </a:txBody>
                  <a:tcPr marL="45720" marR="45720" horzOverflow="overflow"/>
                </a:tc>
              </a:tr>
              <a:tr h="370840">
                <a:tc>
                  <a:txBody>
                    <a:bodyPr/>
                    <a:lstStyle/>
                    <a:p>
                      <a:pPr algn="ctr">
                        <a:defRPr sz="1800"/>
                      </a:pPr>
                      <a:r>
                        <a:rPr sz="1600">
                          <a:latin typeface="Arial"/>
                          <a:ea typeface="Arial"/>
                          <a:cs typeface="Arial"/>
                          <a:sym typeface="Arial"/>
                        </a:rPr>
                        <a:t>T1</a:t>
                      </a:r>
                    </a:p>
                  </a:txBody>
                  <a:tcPr marL="0" marR="0" marT="0" marB="0" horzOverflow="overflow"/>
                </a:tc>
                <a:tc>
                  <a:txBody>
                    <a:bodyPr/>
                    <a:lstStyle/>
                    <a:p>
                      <a:pPr algn="ctr">
                        <a:defRPr sz="1800"/>
                      </a:pPr>
                      <a:r>
                        <a:rPr sz="1600">
                          <a:latin typeface="Arial"/>
                          <a:ea typeface="Arial"/>
                          <a:cs typeface="Arial"/>
                          <a:sym typeface="Arial"/>
                        </a:rPr>
                        <a:t>15</a:t>
                      </a:r>
                    </a:p>
                  </a:txBody>
                  <a:tcPr marL="0" marR="0" marT="0" marB="0" horzOverflow="overflow"/>
                </a:tc>
                <a:tc>
                  <a:txBody>
                    <a:bodyPr/>
                    <a:lstStyle/>
                    <a:p>
                      <a:pPr algn="ctr">
                        <a:defRPr sz="1800"/>
                      </a:pPr>
                      <a:r>
                        <a:rPr sz="1600">
                          <a:latin typeface="Arial"/>
                          <a:ea typeface="Arial"/>
                          <a:cs typeface="Arial"/>
                          <a:sym typeface="Arial"/>
                        </a:rPr>
                        <a:t>10</a:t>
                      </a:r>
                    </a:p>
                  </a:txBody>
                  <a:tcPr marL="0" marR="0" marT="0" marB="0" horzOverflow="overflow"/>
                </a:tc>
                <a:tc>
                  <a:txBody>
                    <a:bodyPr/>
                    <a:lstStyle/>
                    <a:p>
                      <a:pPr algn="ctr">
                        <a:defRPr sz="1600">
                          <a:latin typeface="Arial"/>
                          <a:ea typeface="Arial"/>
                          <a:cs typeface="Arial"/>
                          <a:sym typeface="Arial"/>
                        </a:defRPr>
                      </a:pPr>
                      <a:endParaRPr/>
                    </a:p>
                  </a:txBody>
                  <a:tcPr marL="0" marR="0" marT="0" marB="0" horzOverflow="overflow"/>
                </a:tc>
              </a:tr>
              <a:tr h="370840">
                <a:tc>
                  <a:txBody>
                    <a:bodyPr/>
                    <a:lstStyle/>
                    <a:p>
                      <a:pPr algn="ctr">
                        <a:defRPr sz="1800"/>
                      </a:pPr>
                      <a:r>
                        <a:rPr sz="1600">
                          <a:latin typeface="Arial"/>
                          <a:ea typeface="Arial"/>
                          <a:cs typeface="Arial"/>
                          <a:sym typeface="Arial"/>
                        </a:rPr>
                        <a:t>T2</a:t>
                      </a:r>
                    </a:p>
                  </a:txBody>
                  <a:tcPr marL="0" marR="0" marT="0" marB="0" horzOverflow="overflow"/>
                </a:tc>
                <a:tc>
                  <a:txBody>
                    <a:bodyPr/>
                    <a:lstStyle/>
                    <a:p>
                      <a:pPr algn="ctr">
                        <a:defRPr sz="1800"/>
                      </a:pPr>
                      <a:r>
                        <a:rPr sz="1600">
                          <a:latin typeface="Arial"/>
                          <a:ea typeface="Arial"/>
                          <a:cs typeface="Arial"/>
                          <a:sym typeface="Arial"/>
                        </a:rPr>
                        <a:t>8</a:t>
                      </a:r>
                    </a:p>
                  </a:txBody>
                  <a:tcPr marL="0" marR="0" marT="0" marB="0" horzOverflow="overflow"/>
                </a:tc>
                <a:tc>
                  <a:txBody>
                    <a:bodyPr/>
                    <a:lstStyle/>
                    <a:p>
                      <a:pPr algn="ctr">
                        <a:defRPr sz="1800"/>
                      </a:pPr>
                      <a:r>
                        <a:rPr sz="1600">
                          <a:latin typeface="Arial"/>
                          <a:ea typeface="Arial"/>
                          <a:cs typeface="Arial"/>
                          <a:sym typeface="Arial"/>
                        </a:rPr>
                        <a:t>15</a:t>
                      </a:r>
                    </a:p>
                  </a:txBody>
                  <a:tcPr marL="0" marR="0" marT="0" marB="0" horzOverflow="overflow"/>
                </a:tc>
                <a:tc>
                  <a:txBody>
                    <a:bodyPr/>
                    <a:lstStyle/>
                    <a:p>
                      <a:pPr algn="ctr">
                        <a:defRPr sz="1600">
                          <a:latin typeface="Arial"/>
                          <a:ea typeface="Arial"/>
                          <a:cs typeface="Arial"/>
                          <a:sym typeface="Arial"/>
                        </a:defRPr>
                      </a:pPr>
                      <a:endParaRPr/>
                    </a:p>
                  </a:txBody>
                  <a:tcPr marL="0" marR="0" marT="0" marB="0" horzOverflow="overflow"/>
                </a:tc>
              </a:tr>
              <a:tr h="370840">
                <a:tc>
                  <a:txBody>
                    <a:bodyPr/>
                    <a:lstStyle/>
                    <a:p>
                      <a:pPr algn="ctr">
                        <a:defRPr sz="1800"/>
                      </a:pPr>
                      <a:r>
                        <a:rPr sz="1600">
                          <a:latin typeface="Arial"/>
                          <a:ea typeface="Arial"/>
                          <a:cs typeface="Arial"/>
                          <a:sym typeface="Arial"/>
                        </a:rPr>
                        <a:t>T3</a:t>
                      </a:r>
                    </a:p>
                  </a:txBody>
                  <a:tcPr marL="0" marR="0" marT="0" marB="0" horzOverflow="overflow"/>
                </a:tc>
                <a:tc>
                  <a:txBody>
                    <a:bodyPr/>
                    <a:lstStyle/>
                    <a:p>
                      <a:pPr algn="ctr">
                        <a:defRPr sz="1800"/>
                      </a:pPr>
                      <a:r>
                        <a:rPr sz="1600">
                          <a:latin typeface="Arial"/>
                          <a:ea typeface="Arial"/>
                          <a:cs typeface="Arial"/>
                          <a:sym typeface="Arial"/>
                        </a:rPr>
                        <a:t>20</a:t>
                      </a:r>
                    </a:p>
                  </a:txBody>
                  <a:tcPr marL="0" marR="0" marT="0" marB="0" horzOverflow="overflow"/>
                </a:tc>
                <a:tc>
                  <a:txBody>
                    <a:bodyPr/>
                    <a:lstStyle/>
                    <a:p>
                      <a:pPr algn="ctr">
                        <a:defRPr sz="1800"/>
                      </a:pPr>
                      <a:r>
                        <a:rPr sz="1600">
                          <a:latin typeface="Arial"/>
                          <a:ea typeface="Arial"/>
                          <a:cs typeface="Arial"/>
                          <a:sym typeface="Arial"/>
                        </a:rPr>
                        <a:t>15</a:t>
                      </a:r>
                    </a:p>
                  </a:txBody>
                  <a:tcPr marL="0" marR="0" marT="0" marB="0" horzOverflow="overflow"/>
                </a:tc>
                <a:tc>
                  <a:txBody>
                    <a:bodyPr/>
                    <a:lstStyle/>
                    <a:p>
                      <a:pPr algn="ctr">
                        <a:defRPr sz="1800"/>
                      </a:pPr>
                      <a:r>
                        <a:rPr sz="1600">
                          <a:latin typeface="Arial"/>
                          <a:ea typeface="Arial"/>
                          <a:cs typeface="Arial"/>
                          <a:sym typeface="Arial"/>
                        </a:rPr>
                        <a:t>T1 (M1)</a:t>
                      </a:r>
                    </a:p>
                  </a:txBody>
                  <a:tcPr marL="0" marR="0" marT="0" marB="0" horzOverflow="overflow"/>
                </a:tc>
              </a:tr>
              <a:tr h="370840">
                <a:tc>
                  <a:txBody>
                    <a:bodyPr/>
                    <a:lstStyle/>
                    <a:p>
                      <a:pPr algn="ctr">
                        <a:defRPr sz="1800"/>
                      </a:pPr>
                      <a:r>
                        <a:rPr sz="1600">
                          <a:latin typeface="Arial"/>
                          <a:ea typeface="Arial"/>
                          <a:cs typeface="Arial"/>
                          <a:sym typeface="Arial"/>
                        </a:rPr>
                        <a:t>T4</a:t>
                      </a:r>
                    </a:p>
                  </a:txBody>
                  <a:tcPr marL="0" marR="0" marT="0" marB="0" horzOverflow="overflow"/>
                </a:tc>
                <a:tc>
                  <a:txBody>
                    <a:bodyPr/>
                    <a:lstStyle/>
                    <a:p>
                      <a:pPr algn="ctr">
                        <a:defRPr sz="1800"/>
                      </a:pPr>
                      <a:r>
                        <a:rPr sz="1600">
                          <a:latin typeface="Arial"/>
                          <a:ea typeface="Arial"/>
                          <a:cs typeface="Arial"/>
                          <a:sym typeface="Arial"/>
                        </a:rPr>
                        <a:t>5</a:t>
                      </a:r>
                    </a:p>
                  </a:txBody>
                  <a:tcPr marL="0" marR="0" marT="0" marB="0" horzOverflow="overflow"/>
                </a:tc>
                <a:tc>
                  <a:txBody>
                    <a:bodyPr/>
                    <a:lstStyle/>
                    <a:p>
                      <a:pPr algn="ctr">
                        <a:defRPr sz="1800"/>
                      </a:pPr>
                      <a:r>
                        <a:rPr sz="1600">
                          <a:latin typeface="Arial"/>
                          <a:ea typeface="Arial"/>
                          <a:cs typeface="Arial"/>
                          <a:sym typeface="Arial"/>
                        </a:rPr>
                        <a:t>10</a:t>
                      </a:r>
                    </a:p>
                  </a:txBody>
                  <a:tcPr marL="0" marR="0" marT="0" marB="0" horzOverflow="overflow"/>
                </a:tc>
                <a:tc>
                  <a:txBody>
                    <a:bodyPr/>
                    <a:lstStyle/>
                    <a:p>
                      <a:pPr algn="ctr">
                        <a:defRPr sz="1600">
                          <a:latin typeface="Arial"/>
                          <a:ea typeface="Arial"/>
                          <a:cs typeface="Arial"/>
                          <a:sym typeface="Arial"/>
                        </a:defRPr>
                      </a:pPr>
                      <a:endParaRPr/>
                    </a:p>
                  </a:txBody>
                  <a:tcPr marL="0" marR="0" marT="0" marB="0" horzOverflow="overflow"/>
                </a:tc>
              </a:tr>
              <a:tr h="370840">
                <a:tc>
                  <a:txBody>
                    <a:bodyPr/>
                    <a:lstStyle/>
                    <a:p>
                      <a:pPr algn="ctr">
                        <a:defRPr sz="1800"/>
                      </a:pPr>
                      <a:r>
                        <a:rPr sz="1600">
                          <a:latin typeface="Arial"/>
                          <a:ea typeface="Arial"/>
                          <a:cs typeface="Arial"/>
                          <a:sym typeface="Arial"/>
                        </a:rPr>
                        <a:t>T5</a:t>
                      </a:r>
                    </a:p>
                  </a:txBody>
                  <a:tcPr marL="0" marR="0" marT="0" marB="0" horzOverflow="overflow"/>
                </a:tc>
                <a:tc>
                  <a:txBody>
                    <a:bodyPr/>
                    <a:lstStyle/>
                    <a:p>
                      <a:pPr algn="ctr">
                        <a:defRPr sz="1800"/>
                      </a:pPr>
                      <a:r>
                        <a:rPr sz="1600">
                          <a:latin typeface="Arial"/>
                          <a:ea typeface="Arial"/>
                          <a:cs typeface="Arial"/>
                          <a:sym typeface="Arial"/>
                        </a:rPr>
                        <a:t>5</a:t>
                      </a:r>
                    </a:p>
                  </a:txBody>
                  <a:tcPr marL="0" marR="0" marT="0" marB="0" horzOverflow="overflow"/>
                </a:tc>
                <a:tc>
                  <a:txBody>
                    <a:bodyPr/>
                    <a:lstStyle/>
                    <a:p>
                      <a:pPr algn="ctr">
                        <a:defRPr sz="1800"/>
                      </a:pPr>
                      <a:r>
                        <a:rPr sz="1600">
                          <a:latin typeface="Arial"/>
                          <a:ea typeface="Arial"/>
                          <a:cs typeface="Arial"/>
                          <a:sym typeface="Arial"/>
                        </a:rPr>
                        <a:t>10</a:t>
                      </a:r>
                    </a:p>
                  </a:txBody>
                  <a:tcPr marL="0" marR="0" marT="0" marB="0" horzOverflow="overflow"/>
                </a:tc>
                <a:tc>
                  <a:txBody>
                    <a:bodyPr/>
                    <a:lstStyle/>
                    <a:p>
                      <a:pPr algn="ctr">
                        <a:defRPr sz="1800"/>
                      </a:pPr>
                      <a:r>
                        <a:rPr sz="1600">
                          <a:latin typeface="Arial"/>
                          <a:ea typeface="Arial"/>
                          <a:cs typeface="Arial"/>
                          <a:sym typeface="Arial"/>
                        </a:rPr>
                        <a:t>T2, T4 (M3)</a:t>
                      </a:r>
                    </a:p>
                  </a:txBody>
                  <a:tcPr marL="0" marR="0" marT="0" marB="0" horzOverflow="overflow"/>
                </a:tc>
              </a:tr>
              <a:tr h="370840">
                <a:tc>
                  <a:txBody>
                    <a:bodyPr/>
                    <a:lstStyle/>
                    <a:p>
                      <a:pPr algn="ctr">
                        <a:defRPr sz="1800"/>
                      </a:pPr>
                      <a:r>
                        <a:rPr sz="1600">
                          <a:latin typeface="Arial"/>
                          <a:ea typeface="Arial"/>
                          <a:cs typeface="Arial"/>
                          <a:sym typeface="Arial"/>
                        </a:rPr>
                        <a:t>T6</a:t>
                      </a:r>
                    </a:p>
                  </a:txBody>
                  <a:tcPr marL="0" marR="0" marT="0" marB="0" horzOverflow="overflow"/>
                </a:tc>
                <a:tc>
                  <a:txBody>
                    <a:bodyPr/>
                    <a:lstStyle/>
                    <a:p>
                      <a:pPr algn="ctr">
                        <a:defRPr sz="1800"/>
                      </a:pPr>
                      <a:r>
                        <a:rPr sz="1600">
                          <a:latin typeface="Arial"/>
                          <a:ea typeface="Arial"/>
                          <a:cs typeface="Arial"/>
                          <a:sym typeface="Arial"/>
                        </a:rPr>
                        <a:t>10</a:t>
                      </a:r>
                    </a:p>
                  </a:txBody>
                  <a:tcPr marL="0" marR="0" marT="0" marB="0" horzOverflow="overflow"/>
                </a:tc>
                <a:tc>
                  <a:txBody>
                    <a:bodyPr/>
                    <a:lstStyle/>
                    <a:p>
                      <a:pPr algn="ctr">
                        <a:defRPr sz="1800"/>
                      </a:pPr>
                      <a:r>
                        <a:rPr sz="1600">
                          <a:latin typeface="Arial"/>
                          <a:ea typeface="Arial"/>
                          <a:cs typeface="Arial"/>
                          <a:sym typeface="Arial"/>
                        </a:rPr>
                        <a:t>5</a:t>
                      </a:r>
                    </a:p>
                  </a:txBody>
                  <a:tcPr marL="0" marR="0" marT="0" marB="0" horzOverflow="overflow"/>
                </a:tc>
                <a:tc>
                  <a:txBody>
                    <a:bodyPr/>
                    <a:lstStyle/>
                    <a:p>
                      <a:pPr algn="ctr">
                        <a:defRPr sz="1800"/>
                      </a:pPr>
                      <a:r>
                        <a:rPr sz="1600">
                          <a:latin typeface="Arial"/>
                          <a:ea typeface="Arial"/>
                          <a:cs typeface="Arial"/>
                          <a:sym typeface="Arial"/>
                        </a:rPr>
                        <a:t>T1, T2 (M4)</a:t>
                      </a:r>
                    </a:p>
                  </a:txBody>
                  <a:tcPr marL="0" marR="0" marT="0" marB="0" horzOverflow="overflow"/>
                </a:tc>
              </a:tr>
              <a:tr h="370840">
                <a:tc>
                  <a:txBody>
                    <a:bodyPr/>
                    <a:lstStyle/>
                    <a:p>
                      <a:pPr algn="ctr">
                        <a:defRPr sz="1800"/>
                      </a:pPr>
                      <a:r>
                        <a:rPr sz="1600">
                          <a:latin typeface="Arial"/>
                          <a:ea typeface="Arial"/>
                          <a:cs typeface="Arial"/>
                          <a:sym typeface="Arial"/>
                        </a:rPr>
                        <a:t>T7</a:t>
                      </a:r>
                    </a:p>
                  </a:txBody>
                  <a:tcPr marL="0" marR="0" marT="0" marB="0" horzOverflow="overflow"/>
                </a:tc>
                <a:tc>
                  <a:txBody>
                    <a:bodyPr/>
                    <a:lstStyle/>
                    <a:p>
                      <a:pPr algn="ctr">
                        <a:defRPr sz="1800"/>
                      </a:pPr>
                      <a:r>
                        <a:rPr sz="1600">
                          <a:latin typeface="Arial"/>
                          <a:ea typeface="Arial"/>
                          <a:cs typeface="Arial"/>
                          <a:sym typeface="Arial"/>
                        </a:rPr>
                        <a:t>25</a:t>
                      </a:r>
                    </a:p>
                  </a:txBody>
                  <a:tcPr marL="0" marR="0" marT="0" marB="0" horzOverflow="overflow"/>
                </a:tc>
                <a:tc>
                  <a:txBody>
                    <a:bodyPr/>
                    <a:lstStyle/>
                    <a:p>
                      <a:pPr algn="ctr">
                        <a:defRPr sz="1800"/>
                      </a:pPr>
                      <a:r>
                        <a:rPr sz="1600">
                          <a:latin typeface="Arial"/>
                          <a:ea typeface="Arial"/>
                          <a:cs typeface="Arial"/>
                          <a:sym typeface="Arial"/>
                        </a:rPr>
                        <a:t>20</a:t>
                      </a:r>
                    </a:p>
                  </a:txBody>
                  <a:tcPr marL="0" marR="0" marT="0" marB="0" horzOverflow="overflow"/>
                </a:tc>
                <a:tc>
                  <a:txBody>
                    <a:bodyPr/>
                    <a:lstStyle/>
                    <a:p>
                      <a:pPr algn="ctr">
                        <a:defRPr sz="1800"/>
                      </a:pPr>
                      <a:r>
                        <a:rPr sz="1600">
                          <a:latin typeface="Arial"/>
                          <a:ea typeface="Arial"/>
                          <a:cs typeface="Arial"/>
                          <a:sym typeface="Arial"/>
                        </a:rPr>
                        <a:t>T1 (M1)</a:t>
                      </a:r>
                    </a:p>
                  </a:txBody>
                  <a:tcPr marL="0" marR="0" marT="0" marB="0" horzOverflow="overflow"/>
                </a:tc>
              </a:tr>
              <a:tr h="370840">
                <a:tc>
                  <a:txBody>
                    <a:bodyPr/>
                    <a:lstStyle/>
                    <a:p>
                      <a:pPr algn="ctr">
                        <a:defRPr sz="1800"/>
                      </a:pPr>
                      <a:r>
                        <a:rPr sz="1600">
                          <a:latin typeface="Arial"/>
                          <a:ea typeface="Arial"/>
                          <a:cs typeface="Arial"/>
                          <a:sym typeface="Arial"/>
                        </a:rPr>
                        <a:t>T8</a:t>
                      </a:r>
                    </a:p>
                  </a:txBody>
                  <a:tcPr marL="0" marR="0" marT="0" marB="0" horzOverflow="overflow"/>
                </a:tc>
                <a:tc>
                  <a:txBody>
                    <a:bodyPr/>
                    <a:lstStyle/>
                    <a:p>
                      <a:pPr algn="ctr">
                        <a:defRPr sz="1800"/>
                      </a:pPr>
                      <a:r>
                        <a:rPr sz="1600">
                          <a:latin typeface="Arial"/>
                          <a:ea typeface="Arial"/>
                          <a:cs typeface="Arial"/>
                          <a:sym typeface="Arial"/>
                        </a:rPr>
                        <a:t>75</a:t>
                      </a:r>
                    </a:p>
                  </a:txBody>
                  <a:tcPr marL="0" marR="0" marT="0" marB="0" horzOverflow="overflow"/>
                </a:tc>
                <a:tc>
                  <a:txBody>
                    <a:bodyPr/>
                    <a:lstStyle/>
                    <a:p>
                      <a:pPr algn="ctr">
                        <a:defRPr sz="1800"/>
                      </a:pPr>
                      <a:r>
                        <a:rPr sz="1600">
                          <a:latin typeface="Arial"/>
                          <a:ea typeface="Arial"/>
                          <a:cs typeface="Arial"/>
                          <a:sym typeface="Arial"/>
                        </a:rPr>
                        <a:t>25</a:t>
                      </a:r>
                    </a:p>
                  </a:txBody>
                  <a:tcPr marL="0" marR="0" marT="0" marB="0" horzOverflow="overflow"/>
                </a:tc>
                <a:tc>
                  <a:txBody>
                    <a:bodyPr/>
                    <a:lstStyle/>
                    <a:p>
                      <a:pPr algn="ctr">
                        <a:defRPr sz="1800"/>
                      </a:pPr>
                      <a:r>
                        <a:rPr sz="1600">
                          <a:latin typeface="Arial"/>
                          <a:ea typeface="Arial"/>
                          <a:cs typeface="Arial"/>
                          <a:sym typeface="Arial"/>
                        </a:rPr>
                        <a:t>T4 (M2)</a:t>
                      </a:r>
                    </a:p>
                  </a:txBody>
                  <a:tcPr marL="0" marR="0" marT="0" marB="0" horzOverflow="overflow"/>
                </a:tc>
              </a:tr>
              <a:tr h="370840">
                <a:tc>
                  <a:txBody>
                    <a:bodyPr/>
                    <a:lstStyle/>
                    <a:p>
                      <a:pPr algn="ctr">
                        <a:defRPr sz="1800"/>
                      </a:pPr>
                      <a:r>
                        <a:rPr sz="1600">
                          <a:latin typeface="Arial"/>
                          <a:ea typeface="Arial"/>
                          <a:cs typeface="Arial"/>
                          <a:sym typeface="Arial"/>
                        </a:rPr>
                        <a:t>T9</a:t>
                      </a:r>
                    </a:p>
                  </a:txBody>
                  <a:tcPr marL="0" marR="0" marT="0" marB="0" horzOverflow="overflow"/>
                </a:tc>
                <a:tc>
                  <a:txBody>
                    <a:bodyPr/>
                    <a:lstStyle/>
                    <a:p>
                      <a:pPr algn="ctr">
                        <a:defRPr sz="1800"/>
                      </a:pPr>
                      <a:r>
                        <a:rPr sz="1600">
                          <a:latin typeface="Arial"/>
                          <a:ea typeface="Arial"/>
                          <a:cs typeface="Arial"/>
                          <a:sym typeface="Arial"/>
                        </a:rPr>
                        <a:t>10</a:t>
                      </a:r>
                    </a:p>
                  </a:txBody>
                  <a:tcPr marL="0" marR="0" marT="0" marB="0" horzOverflow="overflow"/>
                </a:tc>
                <a:tc>
                  <a:txBody>
                    <a:bodyPr/>
                    <a:lstStyle/>
                    <a:p>
                      <a:pPr algn="ctr">
                        <a:defRPr sz="1800"/>
                      </a:pPr>
                      <a:r>
                        <a:rPr sz="1600">
                          <a:latin typeface="Arial"/>
                          <a:ea typeface="Arial"/>
                          <a:cs typeface="Arial"/>
                          <a:sym typeface="Arial"/>
                        </a:rPr>
                        <a:t>15</a:t>
                      </a:r>
                    </a:p>
                  </a:txBody>
                  <a:tcPr marL="0" marR="0" marT="0" marB="0" horzOverflow="overflow"/>
                </a:tc>
                <a:tc>
                  <a:txBody>
                    <a:bodyPr/>
                    <a:lstStyle/>
                    <a:p>
                      <a:pPr algn="ctr">
                        <a:defRPr sz="1800"/>
                      </a:pPr>
                      <a:r>
                        <a:rPr sz="1600">
                          <a:latin typeface="Arial"/>
                          <a:ea typeface="Arial"/>
                          <a:cs typeface="Arial"/>
                          <a:sym typeface="Arial"/>
                        </a:rPr>
                        <a:t>T3, T6 (M5)</a:t>
                      </a:r>
                    </a:p>
                  </a:txBody>
                  <a:tcPr marL="0" marR="0" marT="0" marB="0" horzOverflow="overflow"/>
                </a:tc>
              </a:tr>
              <a:tr h="370840">
                <a:tc>
                  <a:txBody>
                    <a:bodyPr/>
                    <a:lstStyle/>
                    <a:p>
                      <a:pPr algn="ctr">
                        <a:defRPr sz="1800"/>
                      </a:pPr>
                      <a:r>
                        <a:rPr sz="1600">
                          <a:latin typeface="Arial"/>
                          <a:ea typeface="Arial"/>
                          <a:cs typeface="Arial"/>
                          <a:sym typeface="Arial"/>
                        </a:rPr>
                        <a:t>T10</a:t>
                      </a:r>
                    </a:p>
                  </a:txBody>
                  <a:tcPr marL="0" marR="0" marT="0" marB="0" horzOverflow="overflow"/>
                </a:tc>
                <a:tc>
                  <a:txBody>
                    <a:bodyPr/>
                    <a:lstStyle/>
                    <a:p>
                      <a:pPr algn="ctr">
                        <a:defRPr sz="1800"/>
                      </a:pPr>
                      <a:r>
                        <a:rPr sz="1600">
                          <a:latin typeface="Arial"/>
                          <a:ea typeface="Arial"/>
                          <a:cs typeface="Arial"/>
                          <a:sym typeface="Arial"/>
                        </a:rPr>
                        <a:t>20</a:t>
                      </a:r>
                    </a:p>
                  </a:txBody>
                  <a:tcPr marL="0" marR="0" marT="0" marB="0" horzOverflow="overflow"/>
                </a:tc>
                <a:tc>
                  <a:txBody>
                    <a:bodyPr/>
                    <a:lstStyle/>
                    <a:p>
                      <a:pPr algn="ctr">
                        <a:defRPr sz="1800"/>
                      </a:pPr>
                      <a:r>
                        <a:rPr sz="1600">
                          <a:latin typeface="Arial"/>
                          <a:ea typeface="Arial"/>
                          <a:cs typeface="Arial"/>
                          <a:sym typeface="Arial"/>
                        </a:rPr>
                        <a:t>15</a:t>
                      </a:r>
                    </a:p>
                  </a:txBody>
                  <a:tcPr marL="0" marR="0" marT="0" marB="0" horzOverflow="overflow"/>
                </a:tc>
                <a:tc>
                  <a:txBody>
                    <a:bodyPr/>
                    <a:lstStyle/>
                    <a:p>
                      <a:pPr algn="ctr">
                        <a:defRPr sz="1800"/>
                      </a:pPr>
                      <a:r>
                        <a:rPr sz="1600">
                          <a:latin typeface="Arial"/>
                          <a:ea typeface="Arial"/>
                          <a:cs typeface="Arial"/>
                          <a:sym typeface="Arial"/>
                        </a:rPr>
                        <a:t>T7, T8 (M6)</a:t>
                      </a:r>
                    </a:p>
                  </a:txBody>
                  <a:tcPr marL="0" marR="0" marT="0" marB="0" horzOverflow="overflow"/>
                </a:tc>
              </a:tr>
              <a:tr h="370840">
                <a:tc>
                  <a:txBody>
                    <a:bodyPr/>
                    <a:lstStyle/>
                    <a:p>
                      <a:pPr algn="ctr">
                        <a:defRPr sz="1800"/>
                      </a:pPr>
                      <a:r>
                        <a:rPr sz="1600">
                          <a:latin typeface="Arial"/>
                          <a:ea typeface="Arial"/>
                          <a:cs typeface="Arial"/>
                          <a:sym typeface="Arial"/>
                        </a:rPr>
                        <a:t>T11</a:t>
                      </a:r>
                    </a:p>
                  </a:txBody>
                  <a:tcPr marL="0" marR="0" marT="0" marB="0" horzOverflow="overflow"/>
                </a:tc>
                <a:tc>
                  <a:txBody>
                    <a:bodyPr/>
                    <a:lstStyle/>
                    <a:p>
                      <a:pPr algn="ctr">
                        <a:defRPr sz="1800"/>
                      </a:pPr>
                      <a:r>
                        <a:rPr sz="1600">
                          <a:latin typeface="Arial"/>
                          <a:ea typeface="Arial"/>
                          <a:cs typeface="Arial"/>
                          <a:sym typeface="Arial"/>
                        </a:rPr>
                        <a:t>10</a:t>
                      </a:r>
                    </a:p>
                  </a:txBody>
                  <a:tcPr marL="0" marR="0" marT="0" marB="0" horzOverflow="overflow"/>
                </a:tc>
                <a:tc>
                  <a:txBody>
                    <a:bodyPr/>
                    <a:lstStyle/>
                    <a:p>
                      <a:pPr algn="ctr">
                        <a:defRPr sz="1800"/>
                      </a:pPr>
                      <a:r>
                        <a:rPr sz="1600">
                          <a:latin typeface="Arial"/>
                          <a:ea typeface="Arial"/>
                          <a:cs typeface="Arial"/>
                          <a:sym typeface="Arial"/>
                        </a:rPr>
                        <a:t>10</a:t>
                      </a:r>
                    </a:p>
                  </a:txBody>
                  <a:tcPr marL="0" marR="0" marT="0" marB="0" horzOverflow="overflow"/>
                </a:tc>
                <a:tc>
                  <a:txBody>
                    <a:bodyPr/>
                    <a:lstStyle/>
                    <a:p>
                      <a:pPr algn="ctr">
                        <a:defRPr sz="1800"/>
                      </a:pPr>
                      <a:r>
                        <a:rPr sz="1600">
                          <a:latin typeface="Arial"/>
                          <a:ea typeface="Arial"/>
                          <a:cs typeface="Arial"/>
                          <a:sym typeface="Arial"/>
                        </a:rPr>
                        <a:t>T9 (M7)</a:t>
                      </a:r>
                    </a:p>
                  </a:txBody>
                  <a:tcPr marL="0" marR="0" marT="0" marB="0" horzOverflow="overflow"/>
                </a:tc>
              </a:tr>
              <a:tr h="370840">
                <a:tc>
                  <a:txBody>
                    <a:bodyPr/>
                    <a:lstStyle/>
                    <a:p>
                      <a:pPr algn="ctr">
                        <a:defRPr sz="1800"/>
                      </a:pPr>
                      <a:r>
                        <a:rPr sz="1600">
                          <a:latin typeface="Arial"/>
                          <a:ea typeface="Arial"/>
                          <a:cs typeface="Arial"/>
                          <a:sym typeface="Arial"/>
                        </a:rPr>
                        <a:t>T12</a:t>
                      </a:r>
                    </a:p>
                  </a:txBody>
                  <a:tcPr marL="0" marR="0" marT="0" marB="0" horzOverflow="overflow"/>
                </a:tc>
                <a:tc>
                  <a:txBody>
                    <a:bodyPr/>
                    <a:lstStyle/>
                    <a:p>
                      <a:pPr algn="ctr">
                        <a:defRPr sz="1800"/>
                      </a:pPr>
                      <a:r>
                        <a:rPr sz="1600">
                          <a:latin typeface="Arial"/>
                          <a:ea typeface="Arial"/>
                          <a:cs typeface="Arial"/>
                          <a:sym typeface="Arial"/>
                        </a:rPr>
                        <a:t>20</a:t>
                      </a:r>
                    </a:p>
                  </a:txBody>
                  <a:tcPr marL="0" marR="0" marT="0" marB="0" horzOverflow="overflow"/>
                </a:tc>
                <a:tc>
                  <a:txBody>
                    <a:bodyPr/>
                    <a:lstStyle/>
                    <a:p>
                      <a:pPr algn="ctr">
                        <a:defRPr sz="1800"/>
                      </a:pPr>
                      <a:r>
                        <a:rPr sz="1600">
                          <a:latin typeface="Arial"/>
                          <a:ea typeface="Arial"/>
                          <a:cs typeface="Arial"/>
                          <a:sym typeface="Arial"/>
                        </a:rPr>
                        <a:t>10</a:t>
                      </a:r>
                    </a:p>
                  </a:txBody>
                  <a:tcPr marL="0" marR="0" marT="0" marB="0" horzOverflow="overflow"/>
                </a:tc>
                <a:tc>
                  <a:txBody>
                    <a:bodyPr/>
                    <a:lstStyle/>
                    <a:p>
                      <a:pPr algn="ctr">
                        <a:defRPr sz="1800"/>
                      </a:pPr>
                      <a:r>
                        <a:rPr sz="1600">
                          <a:latin typeface="Arial"/>
                          <a:ea typeface="Arial"/>
                          <a:cs typeface="Arial"/>
                          <a:sym typeface="Arial"/>
                        </a:rPr>
                        <a:t>T10, T11 (M8)</a:t>
                      </a:r>
                    </a:p>
                  </a:txBody>
                  <a:tcPr marL="0" marR="0" marT="0" marB="0" horzOverflow="overflow"/>
                </a:tc>
              </a:tr>
            </a:tbl>
          </a:graphicData>
        </a:graphic>
      </p:graphicFrame>
      <p:pic>
        <p:nvPicPr>
          <p:cNvPr id="13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361986" y="5367946"/>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4"/>
                </p:tgtEl>
              </p:cMediaNode>
            </p:audio>
          </p:childTnLst>
        </p:cTn>
      </p:par>
    </p:tnLst>
  </p:timing>
</p:sld>
</file>

<file path=ppt/theme/theme1.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Helvetica"/>
        <a:ea typeface="Helvetica"/>
        <a:cs typeface="Helvetica"/>
      </a:majorFont>
      <a:minorFont>
        <a:latin typeface="Calibri"/>
        <a:ea typeface="Calibri"/>
        <a:cs typeface="Calibri"/>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Helvetica"/>
        <a:ea typeface="Helvetica"/>
        <a:cs typeface="Helvetica"/>
      </a:majorFont>
      <a:minorFont>
        <a:latin typeface="Calibri"/>
        <a:ea typeface="Calibri"/>
        <a:cs typeface="Calibri"/>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22</TotalTime>
  <Words>2122</Words>
  <Application>Microsoft Macintosh PowerPoint</Application>
  <PresentationFormat>全屏显示(4:3)</PresentationFormat>
  <Paragraphs>268</Paragraphs>
  <Slides>34</Slides>
  <Notes>0</Notes>
  <HiddenSlides>0</HiddenSlides>
  <MMClips>33</MMClips>
  <ScaleCrop>false</ScaleCrop>
  <HeadingPairs>
    <vt:vector size="4" baseType="variant">
      <vt:variant>
        <vt:lpstr>主题</vt:lpstr>
      </vt:variant>
      <vt:variant>
        <vt:i4>1</vt:i4>
      </vt:variant>
      <vt:variant>
        <vt:lpstr>幻灯片标题</vt:lpstr>
      </vt:variant>
      <vt:variant>
        <vt:i4>34</vt:i4>
      </vt:variant>
    </vt:vector>
  </HeadingPairs>
  <TitlesOfParts>
    <vt:vector size="35" baseType="lpstr">
      <vt:lpstr>SE9</vt:lpstr>
      <vt:lpstr>Chapter 23 – Project planning</vt:lpstr>
      <vt:lpstr>Project planning</vt:lpstr>
      <vt:lpstr>Project plans</vt:lpstr>
      <vt:lpstr>Project plan supplements </vt:lpstr>
      <vt:lpstr>The project planning process </vt:lpstr>
      <vt:lpstr>Project scheduling</vt:lpstr>
      <vt:lpstr>Milestones and deliverables</vt:lpstr>
      <vt:lpstr>Schedule representation</vt:lpstr>
      <vt:lpstr>Tasks, durations, and dependencies </vt:lpstr>
      <vt:lpstr>Activity bar chart </vt:lpstr>
      <vt:lpstr>Staff allocation chart </vt:lpstr>
      <vt:lpstr>Software pricing</vt:lpstr>
      <vt:lpstr>Estimation techniques</vt:lpstr>
      <vt:lpstr>Algorithmic cost modelling</vt:lpstr>
      <vt:lpstr>Estimation accuracy</vt:lpstr>
      <vt:lpstr>Estimate uncertainty </vt:lpstr>
      <vt:lpstr>The COCOMO 2 model</vt:lpstr>
      <vt:lpstr>COCOMO 2 models</vt:lpstr>
      <vt:lpstr>COCOMO estimation models </vt:lpstr>
      <vt:lpstr>Application composition model</vt:lpstr>
      <vt:lpstr>Application-point productivity</vt:lpstr>
      <vt:lpstr>Early design model</vt:lpstr>
      <vt:lpstr>Multipliers</vt:lpstr>
      <vt:lpstr>The reuse model</vt:lpstr>
      <vt:lpstr>Reuse model estimates </vt:lpstr>
      <vt:lpstr>Post-architecture level</vt:lpstr>
      <vt:lpstr>The exponent term</vt:lpstr>
      <vt:lpstr>Scale factors used in the exponent computation in the post-architecture model </vt:lpstr>
      <vt:lpstr>Multipliers</vt:lpstr>
      <vt:lpstr>The effect of cost drivers on effort estimates </vt:lpstr>
      <vt:lpstr>The effect of cost drivers on effort estimates </vt:lpstr>
      <vt:lpstr>Project duration and staffing</vt:lpstr>
      <vt:lpstr>Key points</vt:lpstr>
      <vt:lpstr>Key points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23 – Project planning</dc:title>
  <cp:lastModifiedBy>wujhleo wu</cp:lastModifiedBy>
  <cp:revision>4</cp:revision>
  <dcterms:modified xsi:type="dcterms:W3CDTF">2020-04-14T01:26:25Z</dcterms:modified>
</cp:coreProperties>
</file>